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4v" ContentType="video/mp4"/>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2"/>
  </p:sldMasterIdLst>
  <p:notesMasterIdLst>
    <p:notesMasterId r:id="rId29"/>
  </p:notesMasterIdLst>
  <p:sldIdLst>
    <p:sldId id="268" r:id="rId3"/>
    <p:sldId id="257" r:id="rId4"/>
    <p:sldId id="270" r:id="rId5"/>
    <p:sldId id="295" r:id="rId6"/>
    <p:sldId id="272" r:id="rId7"/>
    <p:sldId id="291" r:id="rId8"/>
    <p:sldId id="297" r:id="rId9"/>
    <p:sldId id="273" r:id="rId10"/>
    <p:sldId id="274" r:id="rId11"/>
    <p:sldId id="275" r:id="rId12"/>
    <p:sldId id="292" r:id="rId13"/>
    <p:sldId id="307" r:id="rId14"/>
    <p:sldId id="308" r:id="rId15"/>
    <p:sldId id="309" r:id="rId16"/>
    <p:sldId id="316" r:id="rId17"/>
    <p:sldId id="311" r:id="rId18"/>
    <p:sldId id="317" r:id="rId19"/>
    <p:sldId id="318" r:id="rId20"/>
    <p:sldId id="303" r:id="rId21"/>
    <p:sldId id="305" r:id="rId22"/>
    <p:sldId id="301" r:id="rId23"/>
    <p:sldId id="319" r:id="rId24"/>
    <p:sldId id="283" r:id="rId25"/>
    <p:sldId id="302" r:id="rId26"/>
    <p:sldId id="313" r:id="rId27"/>
    <p:sldId id="296" r:id="rId28"/>
  </p:sldIdLst>
  <p:sldSz cx="12192000" cy="6858000"/>
  <p:notesSz cx="6858000" cy="9144000"/>
  <p:embeddedFontLst>
    <p:embeddedFont>
      <p:font typeface="맑은 고딕" panose="020B0503020000020004" pitchFamily="50" charset="-127"/>
      <p:regular r:id="rId30"/>
      <p:bold r:id="rId31"/>
    </p:embeddedFont>
    <p:embeddedFont>
      <p:font typeface="나눔바른고딕" panose="020B0600000101010101" charset="-127"/>
      <p:regular r:id="rId32"/>
      <p:bold r:id="rId33"/>
    </p:embeddedFont>
    <p:embeddedFont>
      <p:font typeface="나눔고딕 ExtraBold" panose="020B0600000101010101" charset="-127"/>
      <p:bold r:id="rId34"/>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30" userDrawn="1">
          <p15:clr>
            <a:srgbClr val="A4A3A4"/>
          </p15:clr>
        </p15:guide>
        <p15:guide id="2" orient="horz" pos="2160" userDrawn="1">
          <p15:clr>
            <a:srgbClr val="A4A3A4"/>
          </p15:clr>
        </p15:guide>
        <p15:guide id="3" orient="horz" pos="3064">
          <p15:clr>
            <a:srgbClr val="A4A3A4"/>
          </p15:clr>
        </p15:guide>
        <p15:guide id="4" pos="665" userDrawn="1">
          <p15:clr>
            <a:srgbClr val="A4A3A4"/>
          </p15:clr>
        </p15:guide>
        <p15:guide id="5" pos="701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D20C"/>
    <a:srgbClr val="5CD484"/>
    <a:srgbClr val="5FDC02"/>
    <a:srgbClr val="33FDFD"/>
    <a:srgbClr val="35D5FB"/>
    <a:srgbClr val="99FF99"/>
    <a:srgbClr val="FF0066"/>
    <a:srgbClr val="FF33CC"/>
    <a:srgbClr val="FF66FF"/>
    <a:srgbClr val="5867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49" autoAdjust="0"/>
    <p:restoredTop sz="75901" autoAdjust="0"/>
  </p:normalViewPr>
  <p:slideViewPr>
    <p:cSldViewPr snapToGrid="0" showGuides="1">
      <p:cViewPr varScale="1">
        <p:scale>
          <a:sx n="53" d="100"/>
          <a:sy n="53" d="100"/>
        </p:scale>
        <p:origin x="1242" y="78"/>
      </p:cViewPr>
      <p:guideLst>
        <p:guide orient="horz" pos="1230"/>
        <p:guide orient="horz" pos="2160"/>
        <p:guide orient="horz" pos="3064"/>
        <p:guide pos="665"/>
        <p:guide pos="7016"/>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jpeg>
</file>

<file path=ppt/media/image6.png>
</file>

<file path=ppt/media/image7.png>
</file>

<file path=ppt/media/image8.png>
</file>

<file path=ppt/media/image9.png>
</file>

<file path=ppt/media/media1.m4v>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34D2E-579E-492A-B6F3-3AD424050C06}" type="datetimeFigureOut">
              <a:rPr lang="ko-KR" altLang="en-US" smtClean="0"/>
              <a:t>2016-08-29</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F09A05-A186-4B31-A3ED-0A0F9D8F379B}" type="slidenum">
              <a:rPr lang="ko-KR" altLang="en-US" smtClean="0"/>
              <a:t>‹#›</a:t>
            </a:fld>
            <a:endParaRPr lang="ko-KR" altLang="en-US"/>
          </a:p>
        </p:txBody>
      </p:sp>
    </p:spTree>
    <p:extLst>
      <p:ext uri="{BB962C8B-B14F-4D97-AF65-F5344CB8AC3E}">
        <p14:creationId xmlns:p14="http://schemas.microsoft.com/office/powerpoint/2010/main" val="2469572085"/>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Hello everyone. My name is Seongsil Heo. For this summer </a:t>
            </a:r>
            <a:r>
              <a:rPr lang="en-US" altLang="ko-KR" dirty="0" err="1" smtClean="0"/>
              <a:t>seesion</a:t>
            </a:r>
            <a:r>
              <a:rPr lang="en-US" altLang="ko-KR" dirty="0" smtClean="0"/>
              <a:t> program, I can have experience on computer graphics. My project</a:t>
            </a:r>
            <a:r>
              <a:rPr lang="en-US" altLang="ko-KR" baseline="0" dirty="0" smtClean="0"/>
              <a:t> title </a:t>
            </a:r>
            <a:r>
              <a:rPr lang="en-US" altLang="ko-KR" baseline="0" smtClean="0"/>
              <a:t>is pose </a:t>
            </a:r>
            <a:r>
              <a:rPr lang="en-US" altLang="ko-KR" baseline="0" dirty="0" smtClean="0"/>
              <a:t>transfer to a 3d model. My professor is </a:t>
            </a:r>
            <a:r>
              <a:rPr lang="en-US" altLang="ko-KR" baseline="0" dirty="0" err="1" smtClean="0"/>
              <a:t>Gopi</a:t>
            </a:r>
            <a:r>
              <a:rPr lang="en-US" altLang="ko-KR" baseline="0" dirty="0" smtClean="0"/>
              <a:t>, and my mentor is </a:t>
            </a:r>
            <a:r>
              <a:rPr lang="en-US" altLang="ko-KR" baseline="0" dirty="0" err="1" smtClean="0"/>
              <a:t>Jia</a:t>
            </a:r>
            <a:r>
              <a:rPr lang="en-US" altLang="ko-KR" baseline="0" dirty="0" smtClean="0"/>
              <a:t> Chen.</a:t>
            </a:r>
            <a:endParaRPr lang="en-US" altLang="ko-KR" dirty="0" smtClean="0"/>
          </a:p>
          <a:p>
            <a:endParaRPr lang="en-US" altLang="ko-KR" dirty="0" smtClean="0"/>
          </a:p>
          <a:p>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a:t>
            </a:fld>
            <a:endParaRPr lang="ko-KR" altLang="en-US"/>
          </a:p>
        </p:txBody>
      </p:sp>
    </p:spTree>
    <p:extLst>
      <p:ext uri="{BB962C8B-B14F-4D97-AF65-F5344CB8AC3E}">
        <p14:creationId xmlns:p14="http://schemas.microsoft.com/office/powerpoint/2010/main" val="21962201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Next, we make a person posing and moving in 3D naturally and smoothly using </a:t>
            </a:r>
            <a:r>
              <a:rPr lang="en-US" altLang="ko-KR" dirty="0" err="1" smtClean="0"/>
              <a:t>libigl</a:t>
            </a:r>
            <a:r>
              <a:rPr lang="en-US" altLang="ko-KR" dirty="0" smtClean="0"/>
              <a:t> library.</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10</a:t>
            </a:fld>
            <a:endParaRPr lang="ko-KR" altLang="en-US"/>
          </a:p>
        </p:txBody>
      </p:sp>
    </p:spTree>
    <p:extLst>
      <p:ext uri="{BB962C8B-B14F-4D97-AF65-F5344CB8AC3E}">
        <p14:creationId xmlns:p14="http://schemas.microsoft.com/office/powerpoint/2010/main" val="41833967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The last step is how. Let me introduce</a:t>
            </a:r>
            <a:r>
              <a:rPr lang="en-US" altLang="ko-KR" baseline="0" dirty="0" smtClean="0"/>
              <a:t> the way of making this program.</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11</a:t>
            </a:fld>
            <a:endParaRPr lang="ko-KR" altLang="en-US"/>
          </a:p>
        </p:txBody>
      </p:sp>
    </p:spTree>
    <p:extLst>
      <p:ext uri="{BB962C8B-B14F-4D97-AF65-F5344CB8AC3E}">
        <p14:creationId xmlns:p14="http://schemas.microsoft.com/office/powerpoint/2010/main" val="42502290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I am</a:t>
            </a:r>
            <a:r>
              <a:rPr lang="en-US" altLang="ko-KR" baseline="0" dirty="0" smtClean="0"/>
              <a:t> going to talk about the pose and movement extraction first. </a:t>
            </a:r>
            <a:r>
              <a:rPr lang="en-US" altLang="ko-KR" dirty="0" smtClean="0"/>
              <a:t>I first try to use </a:t>
            </a:r>
            <a:r>
              <a:rPr lang="en-US" altLang="ko-KR" dirty="0" err="1" smtClean="0"/>
              <a:t>Haar</a:t>
            </a:r>
            <a:r>
              <a:rPr lang="en-US" altLang="ko-KR" dirty="0" smtClean="0"/>
              <a:t> and cascade classifier in </a:t>
            </a:r>
            <a:r>
              <a:rPr lang="en-US" altLang="ko-KR" dirty="0" err="1" smtClean="0"/>
              <a:t>opencv</a:t>
            </a:r>
            <a:r>
              <a:rPr lang="en-US" altLang="ko-KR" dirty="0" smtClean="0"/>
              <a:t>. I can extract the face</a:t>
            </a:r>
            <a:r>
              <a:rPr lang="en-US" altLang="ko-KR" baseline="0" dirty="0" smtClean="0"/>
              <a:t> and hands automatically. However, it is limited to extract any pose and movement.</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12</a:t>
            </a:fld>
            <a:endParaRPr lang="ko-KR" altLang="en-US"/>
          </a:p>
        </p:txBody>
      </p:sp>
    </p:spTree>
    <p:extLst>
      <p:ext uri="{BB962C8B-B14F-4D97-AF65-F5344CB8AC3E}">
        <p14:creationId xmlns:p14="http://schemas.microsoft.com/office/powerpoint/2010/main" val="7989025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baseline="0" dirty="0" smtClean="0"/>
              <a:t>I want to let users decide the part of the object by themselves. So I decided not to use </a:t>
            </a:r>
            <a:r>
              <a:rPr lang="en-US" altLang="ko-KR" baseline="0" dirty="0" err="1" smtClean="0"/>
              <a:t>haar</a:t>
            </a:r>
            <a:r>
              <a:rPr lang="en-US" altLang="ko-KR" baseline="0" dirty="0" smtClean="0"/>
              <a:t> and cascade classifier and use tracking algorithm such as option flow, </a:t>
            </a:r>
            <a:r>
              <a:rPr lang="en-US" altLang="ko-KR" baseline="0" dirty="0" err="1" smtClean="0"/>
              <a:t>meanshift</a:t>
            </a:r>
            <a:r>
              <a:rPr lang="en-US" altLang="ko-KR" baseline="0" dirty="0" smtClean="0"/>
              <a:t>, TLD etc.</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13</a:t>
            </a:fld>
            <a:endParaRPr lang="ko-KR" altLang="en-US"/>
          </a:p>
        </p:txBody>
      </p:sp>
    </p:spTree>
    <p:extLst>
      <p:ext uri="{BB962C8B-B14F-4D97-AF65-F5344CB8AC3E}">
        <p14:creationId xmlns:p14="http://schemas.microsoft.com/office/powerpoint/2010/main" val="6401767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First, we have an optical</a:t>
            </a:r>
            <a:r>
              <a:rPr lang="en-US" altLang="ko-KR" baseline="0" dirty="0" smtClean="0"/>
              <a:t> flow method. Optical flow is the pattern of apparent motion of image objects between two consecutive frames</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14</a:t>
            </a:fld>
            <a:endParaRPr lang="ko-KR" altLang="en-US"/>
          </a:p>
        </p:txBody>
      </p:sp>
    </p:spTree>
    <p:extLst>
      <p:ext uri="{BB962C8B-B14F-4D97-AF65-F5344CB8AC3E}">
        <p14:creationId xmlns:p14="http://schemas.microsoft.com/office/powerpoint/2010/main" val="576823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baseline="0" dirty="0" smtClean="0"/>
              <a:t>They use block matching method.</a:t>
            </a:r>
            <a:r>
              <a:rPr lang="ko-KR" altLang="en-US" baseline="0" dirty="0" smtClean="0"/>
              <a:t> </a:t>
            </a:r>
            <a:r>
              <a:rPr lang="en-US" altLang="ko-KR" baseline="0" dirty="0" smtClean="0"/>
              <a:t>They divide the frame to blocks in fixed size and observe the blocks that are surrounded by the target of the block. And, find a block which is one of the most similar compared to the target of the block. So it has a high accuracy. However, if the object move so fast, it is hard to track because it has a possibility that the target of the block is not included in the surrounded blocks next time.</a:t>
            </a:r>
            <a:endParaRPr lang="ko-KR" altLang="en-US" dirty="0" smtClean="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15</a:t>
            </a:fld>
            <a:endParaRPr lang="ko-KR" altLang="en-US"/>
          </a:p>
        </p:txBody>
      </p:sp>
    </p:spTree>
    <p:extLst>
      <p:ext uri="{BB962C8B-B14F-4D97-AF65-F5344CB8AC3E}">
        <p14:creationId xmlns:p14="http://schemas.microsoft.com/office/powerpoint/2010/main" val="10428330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Second, we have a </a:t>
            </a:r>
            <a:r>
              <a:rPr lang="en-US" altLang="ko-KR" dirty="0" err="1" smtClean="0"/>
              <a:t>meanshift</a:t>
            </a:r>
            <a:r>
              <a:rPr lang="en-US" altLang="ko-KR" baseline="0" dirty="0" smtClean="0"/>
              <a:t> method. It is an efficient approach to tracking objects whose appearance is defined by histogram. Do you know what is histogram? Histogram is a graphical representation of distribution of numerical data. See this picture. We divide the range from -4 to 4, and we represent the numerical data using sticks. We will use this histogram on the </a:t>
            </a:r>
            <a:r>
              <a:rPr lang="en-US" altLang="ko-KR" baseline="0" dirty="0" err="1" smtClean="0"/>
              <a:t>meanshift</a:t>
            </a:r>
            <a:r>
              <a:rPr lang="en-US" altLang="ko-KR" baseline="0" dirty="0" smtClean="0"/>
              <a:t> method.</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16</a:t>
            </a:fld>
            <a:endParaRPr lang="ko-KR" altLang="en-US"/>
          </a:p>
        </p:txBody>
      </p:sp>
    </p:spTree>
    <p:extLst>
      <p:ext uri="{BB962C8B-B14F-4D97-AF65-F5344CB8AC3E}">
        <p14:creationId xmlns:p14="http://schemas.microsoft.com/office/powerpoint/2010/main" val="11705558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For example, let’s see those pictures. They have a set of points. It can be a pixel distribution. We are given a small circle and we have to move that window to the area of the maximum pixel density like this. So</a:t>
            </a:r>
            <a:r>
              <a:rPr lang="en-US" altLang="ko-KR" baseline="0" dirty="0" smtClean="0"/>
              <a:t> i</a:t>
            </a:r>
            <a:r>
              <a:rPr lang="en-US" altLang="ko-KR" dirty="0" smtClean="0"/>
              <a:t>t tracks well</a:t>
            </a:r>
            <a:r>
              <a:rPr lang="en-US" altLang="ko-KR" baseline="0" dirty="0" smtClean="0"/>
              <a:t> even if there’s a shape deformation. However, if the color of the object is similar as surrounded objects, it is hard to track the object.</a:t>
            </a:r>
          </a:p>
          <a:p>
            <a:r>
              <a:rPr lang="en-US" altLang="ko-KR" dirty="0" smtClean="0"/>
              <a:t>Also, both method has a problem. </a:t>
            </a:r>
            <a:r>
              <a:rPr lang="en-US" altLang="ko-KR" baseline="0" dirty="0" smtClean="0"/>
              <a:t>if the object disappear in the window for a second, we can’t tract that object anymore. </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17</a:t>
            </a:fld>
            <a:endParaRPr lang="ko-KR" altLang="en-US"/>
          </a:p>
        </p:txBody>
      </p:sp>
    </p:spTree>
    <p:extLst>
      <p:ext uri="{BB962C8B-B14F-4D97-AF65-F5344CB8AC3E}">
        <p14:creationId xmlns:p14="http://schemas.microsoft.com/office/powerpoint/2010/main" val="37937791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baseline="0" dirty="0" smtClean="0"/>
              <a:t>So I decide to use the TLD algorithm on my project. It can solve that problem, and track better than the others. The TLD is a tracking learning detection. It is a real time algorithm for tracking of </a:t>
            </a:r>
            <a:r>
              <a:rPr lang="en-US" altLang="ko-KR" baseline="0" dirty="0" err="1" smtClean="0"/>
              <a:t>unknow</a:t>
            </a:r>
            <a:r>
              <a:rPr lang="en-US" altLang="ko-KR" baseline="0" dirty="0" smtClean="0"/>
              <a:t> objects in video streams.</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18</a:t>
            </a:fld>
            <a:endParaRPr lang="ko-KR" altLang="en-US"/>
          </a:p>
        </p:txBody>
      </p:sp>
    </p:spTree>
    <p:extLst>
      <p:ext uri="{BB962C8B-B14F-4D97-AF65-F5344CB8AC3E}">
        <p14:creationId xmlns:p14="http://schemas.microsoft.com/office/powerpoint/2010/main" val="37239228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The difference between the other algorithms and TLD is the existence of an object detection. The object detection is to detect a particular object in an image, and the object tracking is to track an object over a sequence of images. The others</a:t>
            </a:r>
            <a:r>
              <a:rPr lang="en-US" altLang="ko-KR" baseline="0" dirty="0" smtClean="0"/>
              <a:t> only have the object tracking. However, TLD algorithm has both. </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19</a:t>
            </a:fld>
            <a:endParaRPr lang="ko-KR" altLang="en-US"/>
          </a:p>
        </p:txBody>
      </p:sp>
    </p:spTree>
    <p:extLst>
      <p:ext uri="{BB962C8B-B14F-4D97-AF65-F5344CB8AC3E}">
        <p14:creationId xmlns:p14="http://schemas.microsoft.com/office/powerpoint/2010/main" val="1428516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I would like to have a presentation for 3 steps. Why, What, and how.</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2</a:t>
            </a:fld>
            <a:endParaRPr lang="ko-KR" altLang="en-US"/>
          </a:p>
        </p:txBody>
      </p:sp>
    </p:spTree>
    <p:extLst>
      <p:ext uri="{BB962C8B-B14F-4D97-AF65-F5344CB8AC3E}">
        <p14:creationId xmlns:p14="http://schemas.microsoft.com/office/powerpoint/2010/main" val="23645805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baseline="0" dirty="0" smtClean="0"/>
              <a:t>So, TLD algorithm simultaneously tracks the object, learns its appearance and detects it whenever appears in the video. Even if the object disappear for a second, they still have an information about the object through the object detection. So they can find the object when the object appears again.</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20</a:t>
            </a:fld>
            <a:endParaRPr lang="ko-KR" altLang="en-US"/>
          </a:p>
        </p:txBody>
      </p:sp>
    </p:spTree>
    <p:extLst>
      <p:ext uri="{BB962C8B-B14F-4D97-AF65-F5344CB8AC3E}">
        <p14:creationId xmlns:p14="http://schemas.microsoft.com/office/powerpoint/2010/main" val="19347403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In detail, they use P-N tracker. P means positive, and N means negative. When</a:t>
            </a:r>
            <a:r>
              <a:rPr lang="en-US" altLang="ko-KR" baseline="0" dirty="0" smtClean="0"/>
              <a:t> user assigns the domain that they want to track, tracker and detector initialize simultaneously. After the frames input, they find the object using both tracker and detector. If tracker succeed to find the object, the data will be updated and makes detector’s reliability more powerful. Also, if the detector find some scope, and if it isn’t correspond to the scope that the tracker found, it will be added on the negative examples. So it will also make detector’s reliability more powerful.</a:t>
            </a:r>
          </a:p>
          <a:p>
            <a:r>
              <a:rPr lang="en-US" altLang="ko-KR" baseline="0" dirty="0" smtClean="0"/>
              <a:t> And if the tracker fails tracking, they wait until the detector succeeds. It the detector succeeds, they initialize the tracker to the detector’s scope, and start tracking again.</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21</a:t>
            </a:fld>
            <a:endParaRPr lang="ko-KR" altLang="en-US"/>
          </a:p>
        </p:txBody>
      </p:sp>
    </p:spTree>
    <p:extLst>
      <p:ext uri="{BB962C8B-B14F-4D97-AF65-F5344CB8AC3E}">
        <p14:creationId xmlns:p14="http://schemas.microsoft.com/office/powerpoint/2010/main" val="31984202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These are the pose and movement extraction result.</a:t>
            </a:r>
            <a:r>
              <a:rPr lang="en-US" altLang="ko-KR" baseline="0" dirty="0" smtClean="0"/>
              <a:t> we extract the pose and movement of a person who is exercising and tracking in real-time.</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22</a:t>
            </a:fld>
            <a:endParaRPr lang="ko-KR" altLang="en-US"/>
          </a:p>
        </p:txBody>
      </p:sp>
    </p:spTree>
    <p:extLst>
      <p:ext uri="{BB962C8B-B14F-4D97-AF65-F5344CB8AC3E}">
        <p14:creationId xmlns:p14="http://schemas.microsoft.com/office/powerpoint/2010/main" val="25335050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Next step is 3D shape manipulation. We will use </a:t>
            </a:r>
            <a:r>
              <a:rPr lang="en-US" altLang="ko-KR" dirty="0" err="1" smtClean="0"/>
              <a:t>libigl</a:t>
            </a:r>
            <a:r>
              <a:rPr lang="en-US" altLang="ko-KR" dirty="0" smtClean="0"/>
              <a:t> library.</a:t>
            </a:r>
            <a:r>
              <a:rPr lang="en-US" altLang="ko-KR" baseline="0" dirty="0" smtClean="0"/>
              <a:t> First, we will store the extracted pose and movements in matrix. We store the coordinate of the vertices in V matrix, and store the triangle connectivity in F matrix in real time.</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23</a:t>
            </a:fld>
            <a:endParaRPr lang="ko-KR" altLang="en-US"/>
          </a:p>
        </p:txBody>
      </p:sp>
    </p:spTree>
    <p:extLst>
      <p:ext uri="{BB962C8B-B14F-4D97-AF65-F5344CB8AC3E}">
        <p14:creationId xmlns:p14="http://schemas.microsoft.com/office/powerpoint/2010/main" val="1201910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kern="1200" dirty="0" smtClean="0">
                <a:solidFill>
                  <a:schemeClr val="tx1"/>
                </a:solidFill>
                <a:effectLst/>
                <a:latin typeface="+mn-lt"/>
                <a:ea typeface="+mn-ea"/>
                <a:cs typeface="+mn-cs"/>
              </a:rPr>
              <a:t>And we will use the “As-rigid-As-possible in the </a:t>
            </a:r>
            <a:r>
              <a:rPr lang="en-US" altLang="ko-KR" sz="1200" kern="1200" dirty="0" err="1" smtClean="0">
                <a:solidFill>
                  <a:schemeClr val="tx1"/>
                </a:solidFill>
                <a:effectLst/>
                <a:latin typeface="+mn-lt"/>
                <a:ea typeface="+mn-ea"/>
                <a:cs typeface="+mn-cs"/>
              </a:rPr>
              <a:t>libigl</a:t>
            </a:r>
            <a:r>
              <a:rPr lang="en-US" altLang="ko-KR" sz="1200" kern="1200" dirty="0" smtClean="0">
                <a:solidFill>
                  <a:schemeClr val="tx1"/>
                </a:solidFill>
                <a:effectLst/>
                <a:latin typeface="+mn-lt"/>
                <a:ea typeface="+mn-ea"/>
                <a:cs typeface="+mn-cs"/>
              </a:rPr>
              <a:t> which has the Non-linear deformation techniques. A shape is represented by a triangle mash,</a:t>
            </a:r>
            <a:r>
              <a:rPr lang="en-US" altLang="ko-KR" sz="1200" kern="1200" baseline="0" dirty="0" smtClean="0">
                <a:solidFill>
                  <a:schemeClr val="tx1"/>
                </a:solidFill>
                <a:effectLst/>
                <a:latin typeface="+mn-lt"/>
                <a:ea typeface="+mn-ea"/>
                <a:cs typeface="+mn-cs"/>
              </a:rPr>
              <a:t> and it</a:t>
            </a:r>
            <a:r>
              <a:rPr lang="en-US" altLang="ko-KR" sz="1200" kern="1200" dirty="0" smtClean="0">
                <a:solidFill>
                  <a:schemeClr val="tx1"/>
                </a:solidFill>
                <a:effectLst/>
                <a:latin typeface="+mn-lt"/>
                <a:ea typeface="+mn-ea"/>
                <a:cs typeface="+mn-cs"/>
              </a:rPr>
              <a:t> is deformed by a set of control points we extract. These will extends 2D to 3D on moving. The system will computes the positions by minimizing the distortion of each triangle. The key idea is to use non-linear deformation techniques so that they can minimize the error of changing the complicated shapes such as non-</a:t>
            </a:r>
            <a:r>
              <a:rPr lang="en-US" altLang="ko-KR" sz="1200" kern="1200" dirty="0" err="1" smtClean="0">
                <a:solidFill>
                  <a:schemeClr val="tx1"/>
                </a:solidFill>
                <a:effectLst/>
                <a:latin typeface="+mn-lt"/>
                <a:ea typeface="+mn-ea"/>
                <a:cs typeface="+mn-cs"/>
              </a:rPr>
              <a:t>tirival</a:t>
            </a:r>
            <a:r>
              <a:rPr lang="en-US" altLang="ko-KR" sz="1200" kern="1200" dirty="0" smtClean="0">
                <a:solidFill>
                  <a:schemeClr val="tx1"/>
                </a:solidFill>
                <a:effectLst/>
                <a:latin typeface="+mn-lt"/>
                <a:ea typeface="+mn-ea"/>
                <a:cs typeface="+mn-cs"/>
              </a:rPr>
              <a:t> bending and twisting.</a:t>
            </a:r>
            <a:endParaRPr lang="ko-KR"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24</a:t>
            </a:fld>
            <a:endParaRPr lang="ko-KR" altLang="en-US"/>
          </a:p>
        </p:txBody>
      </p:sp>
    </p:spTree>
    <p:extLst>
      <p:ext uri="{BB962C8B-B14F-4D97-AF65-F5344CB8AC3E}">
        <p14:creationId xmlns:p14="http://schemas.microsoft.com/office/powerpoint/2010/main" val="32641436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This is the result of 3D shape manipulation. It can move smoothly. We</a:t>
            </a:r>
            <a:r>
              <a:rPr lang="ko-KR" altLang="en-US" dirty="0" smtClean="0"/>
              <a:t> </a:t>
            </a:r>
            <a:r>
              <a:rPr lang="en-US" altLang="ko-KR" dirty="0" smtClean="0"/>
              <a:t>just</a:t>
            </a:r>
            <a:r>
              <a:rPr lang="en-US" altLang="ko-KR" baseline="0" dirty="0" smtClean="0"/>
              <a:t> put the video and make a pose and movement easily through this program, even non professional can use this program easily.</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25</a:t>
            </a:fld>
            <a:endParaRPr lang="ko-KR" altLang="en-US"/>
          </a:p>
        </p:txBody>
      </p:sp>
    </p:spTree>
    <p:extLst>
      <p:ext uri="{BB962C8B-B14F-4D97-AF65-F5344CB8AC3E}">
        <p14:creationId xmlns:p14="http://schemas.microsoft.com/office/powerpoint/2010/main" val="18884285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Thank you for listening. Any questions?</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26</a:t>
            </a:fld>
            <a:endParaRPr lang="ko-KR" altLang="en-US"/>
          </a:p>
        </p:txBody>
      </p:sp>
    </p:spTree>
    <p:extLst>
      <p:ext uri="{BB962C8B-B14F-4D97-AF65-F5344CB8AC3E}">
        <p14:creationId xmlns:p14="http://schemas.microsoft.com/office/powerpoint/2010/main" val="17662623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First,</a:t>
            </a:r>
            <a:r>
              <a:rPr lang="en-US" altLang="ko-KR" baseline="0" dirty="0" smtClean="0"/>
              <a:t> I will talk about why we do this project.</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3</a:t>
            </a:fld>
            <a:endParaRPr lang="ko-KR" altLang="en-US"/>
          </a:p>
        </p:txBody>
      </p:sp>
    </p:spTree>
    <p:extLst>
      <p:ext uri="{BB962C8B-B14F-4D97-AF65-F5344CB8AC3E}">
        <p14:creationId xmlns:p14="http://schemas.microsoft.com/office/powerpoint/2010/main" val="549815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Recently, many people</a:t>
            </a:r>
            <a:r>
              <a:rPr lang="en-US" altLang="ko-KR" baseline="0" dirty="0" smtClean="0"/>
              <a:t> like watching 3D movies and playing 3d games. However, it is difficult for non-professionals to create 3D objects. </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4</a:t>
            </a:fld>
            <a:endParaRPr lang="ko-KR" altLang="en-US"/>
          </a:p>
        </p:txBody>
      </p:sp>
    </p:spTree>
    <p:extLst>
      <p:ext uri="{BB962C8B-B14F-4D97-AF65-F5344CB8AC3E}">
        <p14:creationId xmlns:p14="http://schemas.microsoft.com/office/powerpoint/2010/main" val="1946491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baseline="0" dirty="0" smtClean="0"/>
              <a:t>So we are going to make a program by transferring 2D to 3D automatically. It is called 3D modeling. 3D modeling is a process of developing a mathematical representation of any three-dimensional surface of an object via specialized software. </a:t>
            </a:r>
            <a:endParaRPr lang="ko-KR" altLang="en-US" dirty="0" smtClean="0"/>
          </a:p>
          <a:p>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5</a:t>
            </a:fld>
            <a:endParaRPr lang="ko-KR" altLang="en-US"/>
          </a:p>
        </p:txBody>
      </p:sp>
    </p:spTree>
    <p:extLst>
      <p:ext uri="{BB962C8B-B14F-4D97-AF65-F5344CB8AC3E}">
        <p14:creationId xmlns:p14="http://schemas.microsoft.com/office/powerpoint/2010/main" val="2813307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Next, I will talk about what are we going to do.</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6</a:t>
            </a:fld>
            <a:endParaRPr lang="ko-KR" altLang="en-US"/>
          </a:p>
        </p:txBody>
      </p:sp>
    </p:spTree>
    <p:extLst>
      <p:ext uri="{BB962C8B-B14F-4D97-AF65-F5344CB8AC3E}">
        <p14:creationId xmlns:p14="http://schemas.microsoft.com/office/powerpoint/2010/main" val="233026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These are the system design of our project. Part</a:t>
            </a:r>
            <a:r>
              <a:rPr lang="en-US" altLang="ko-KR" baseline="0" dirty="0" smtClean="0"/>
              <a:t> 1 is 2D image </a:t>
            </a:r>
            <a:r>
              <a:rPr lang="en-US" altLang="ko-KR" baseline="0" dirty="0" err="1" smtClean="0"/>
              <a:t>undersanding</a:t>
            </a:r>
            <a:r>
              <a:rPr lang="en-US" altLang="ko-KR" baseline="0" dirty="0" smtClean="0"/>
              <a:t> and find the pose from the image, and part 2 is to use the pose to control 3d model.</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7</a:t>
            </a:fld>
            <a:endParaRPr lang="ko-KR" altLang="en-US"/>
          </a:p>
        </p:txBody>
      </p:sp>
    </p:spTree>
    <p:extLst>
      <p:ext uri="{BB962C8B-B14F-4D97-AF65-F5344CB8AC3E}">
        <p14:creationId xmlns:p14="http://schemas.microsoft.com/office/powerpoint/2010/main" val="31469178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To make the 3D modeling program, we will download the image or video. And we will transfer</a:t>
            </a:r>
            <a:r>
              <a:rPr lang="en-US" altLang="ko-KR" baseline="0" dirty="0" smtClean="0"/>
              <a:t> them to 3D/ applying computer vision and geometry processing. We will use </a:t>
            </a:r>
            <a:r>
              <a:rPr lang="en-US" altLang="ko-KR" baseline="0" dirty="0" err="1" smtClean="0"/>
              <a:t>opencv</a:t>
            </a:r>
            <a:r>
              <a:rPr lang="en-US" altLang="ko-KR" baseline="0" dirty="0" smtClean="0"/>
              <a:t>, and </a:t>
            </a:r>
            <a:r>
              <a:rPr lang="en-US" altLang="ko-KR" baseline="0" dirty="0" err="1" smtClean="0"/>
              <a:t>libigl</a:t>
            </a:r>
            <a:r>
              <a:rPr lang="en-US" altLang="ko-KR" baseline="0" dirty="0" smtClean="0"/>
              <a:t> library in our project.</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8</a:t>
            </a:fld>
            <a:endParaRPr lang="ko-KR" altLang="en-US"/>
          </a:p>
        </p:txBody>
      </p:sp>
    </p:spTree>
    <p:extLst>
      <p:ext uri="{BB962C8B-B14F-4D97-AF65-F5344CB8AC3E}">
        <p14:creationId xmlns:p14="http://schemas.microsoft.com/office/powerpoint/2010/main" val="24185454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At first, we</a:t>
            </a:r>
            <a:r>
              <a:rPr lang="en-US" altLang="ko-KR" baseline="0" dirty="0" smtClean="0"/>
              <a:t> extract the pose and movement of a person  accurately in real time using </a:t>
            </a:r>
            <a:r>
              <a:rPr lang="en-US" altLang="ko-KR" baseline="0" dirty="0" err="1" smtClean="0"/>
              <a:t>opencv</a:t>
            </a:r>
            <a:r>
              <a:rPr lang="en-US" altLang="ko-KR" baseline="0" dirty="0" smtClean="0"/>
              <a:t>. Like this picture, we track the face, hands, and foots in real time. </a:t>
            </a:r>
            <a:endParaRPr lang="ko-KR" altLang="en-US" dirty="0"/>
          </a:p>
        </p:txBody>
      </p:sp>
      <p:sp>
        <p:nvSpPr>
          <p:cNvPr id="4" name="슬라이드 번호 개체 틀 3"/>
          <p:cNvSpPr>
            <a:spLocks noGrp="1"/>
          </p:cNvSpPr>
          <p:nvPr>
            <p:ph type="sldNum" sz="quarter" idx="10"/>
          </p:nvPr>
        </p:nvSpPr>
        <p:spPr/>
        <p:txBody>
          <a:bodyPr/>
          <a:lstStyle/>
          <a:p>
            <a:fld id="{ACF09A05-A186-4B31-A3ED-0A0F9D8F379B}" type="slidenum">
              <a:rPr lang="ko-KR" altLang="en-US" smtClean="0"/>
              <a:t>9</a:t>
            </a:fld>
            <a:endParaRPr lang="ko-KR" altLang="en-US"/>
          </a:p>
        </p:txBody>
      </p:sp>
    </p:spTree>
    <p:extLst>
      <p:ext uri="{BB962C8B-B14F-4D97-AF65-F5344CB8AC3E}">
        <p14:creationId xmlns:p14="http://schemas.microsoft.com/office/powerpoint/2010/main" val="3334200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bg>
      <p:bgPr>
        <a:solidFill>
          <a:srgbClr val="F9F9F9"/>
        </a:solidFill>
        <a:effectLst/>
      </p:bgPr>
    </p:bg>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smtClean="0"/>
              <a:t>마스터 제목 스타일 편집</a:t>
            </a:r>
            <a:endParaRPr lang="ko-KR" altLang="en-US"/>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smtClean="0"/>
              <a:t>마스터 부제목 스타일 편집</a:t>
            </a:r>
            <a:endParaRPr lang="ko-KR" altLang="en-US"/>
          </a:p>
        </p:txBody>
      </p:sp>
      <p:sp>
        <p:nvSpPr>
          <p:cNvPr id="4" name="날짜 개체 틀 3"/>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5" name="바닥글 개체 틀 4"/>
          <p:cNvSpPr>
            <a:spLocks noGrp="1"/>
          </p:cNvSpPr>
          <p:nvPr>
            <p:ph type="ftr" sz="quarter" idx="11"/>
          </p:nvPr>
        </p:nvSpPr>
        <p:spPr/>
        <p:txBody>
          <a:bodyPr/>
          <a:lstStyle/>
          <a:p>
            <a:endParaRPr lang="ko-KR" altLang="en-US" dirty="0"/>
          </a:p>
        </p:txBody>
      </p:sp>
      <p:sp>
        <p:nvSpPr>
          <p:cNvPr id="6" name="슬라이드 번호 개체 틀 5"/>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8624490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5" name="바닥글 개체 틀 4"/>
          <p:cNvSpPr>
            <a:spLocks noGrp="1"/>
          </p:cNvSpPr>
          <p:nvPr>
            <p:ph type="ftr" sz="quarter" idx="11"/>
          </p:nvPr>
        </p:nvSpPr>
        <p:spPr/>
        <p:txBody>
          <a:bodyPr/>
          <a:lstStyle/>
          <a:p>
            <a:endParaRPr lang="ko-KR" altLang="en-US" dirty="0"/>
          </a:p>
        </p:txBody>
      </p:sp>
      <p:sp>
        <p:nvSpPr>
          <p:cNvPr id="6" name="슬라이드 번호 개체 틀 5"/>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1404002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5" name="바닥글 개체 틀 4"/>
          <p:cNvSpPr>
            <a:spLocks noGrp="1"/>
          </p:cNvSpPr>
          <p:nvPr>
            <p:ph type="ftr" sz="quarter" idx="11"/>
          </p:nvPr>
        </p:nvSpPr>
        <p:spPr/>
        <p:txBody>
          <a:bodyPr/>
          <a:lstStyle/>
          <a:p>
            <a:endParaRPr lang="ko-KR" altLang="en-US" dirty="0"/>
          </a:p>
        </p:txBody>
      </p:sp>
      <p:sp>
        <p:nvSpPr>
          <p:cNvPr id="6" name="슬라이드 번호 개체 틀 5"/>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2795960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5" name="바닥글 개체 틀 4"/>
          <p:cNvSpPr>
            <a:spLocks noGrp="1"/>
          </p:cNvSpPr>
          <p:nvPr>
            <p:ph type="ftr" sz="quarter" idx="11"/>
          </p:nvPr>
        </p:nvSpPr>
        <p:spPr/>
        <p:txBody>
          <a:bodyPr/>
          <a:lstStyle/>
          <a:p>
            <a:endParaRPr lang="ko-KR" altLang="en-US" dirty="0"/>
          </a:p>
        </p:txBody>
      </p:sp>
      <p:sp>
        <p:nvSpPr>
          <p:cNvPr id="6" name="슬라이드 번호 개체 틀 5"/>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2289026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smtClean="0"/>
              <a:t>마스터 텍스트 스타일을 편집합니다</a:t>
            </a:r>
          </a:p>
        </p:txBody>
      </p:sp>
      <p:sp>
        <p:nvSpPr>
          <p:cNvPr id="4" name="날짜 개체 틀 3"/>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5" name="바닥글 개체 틀 4"/>
          <p:cNvSpPr>
            <a:spLocks noGrp="1"/>
          </p:cNvSpPr>
          <p:nvPr>
            <p:ph type="ftr" sz="quarter" idx="11"/>
          </p:nvPr>
        </p:nvSpPr>
        <p:spPr/>
        <p:txBody>
          <a:bodyPr/>
          <a:lstStyle/>
          <a:p>
            <a:endParaRPr lang="ko-KR" altLang="en-US" dirty="0"/>
          </a:p>
        </p:txBody>
      </p:sp>
      <p:sp>
        <p:nvSpPr>
          <p:cNvPr id="6" name="슬라이드 번호 개체 틀 5"/>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3807898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838200" y="1825625"/>
            <a:ext cx="51816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6172200" y="1825625"/>
            <a:ext cx="51816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6" name="바닥글 개체 틀 5"/>
          <p:cNvSpPr>
            <a:spLocks noGrp="1"/>
          </p:cNvSpPr>
          <p:nvPr>
            <p:ph type="ftr" sz="quarter" idx="11"/>
          </p:nvPr>
        </p:nvSpPr>
        <p:spPr/>
        <p:txBody>
          <a:bodyPr/>
          <a:lstStyle/>
          <a:p>
            <a:endParaRPr lang="ko-KR" altLang="en-US" dirty="0"/>
          </a:p>
        </p:txBody>
      </p:sp>
      <p:sp>
        <p:nvSpPr>
          <p:cNvPr id="7" name="슬라이드 번호 개체 틀 6"/>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1303112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내용 개체 틀 3"/>
          <p:cNvSpPr>
            <a:spLocks noGrp="1"/>
          </p:cNvSpPr>
          <p:nvPr>
            <p:ph sz="half" idx="2"/>
          </p:nvPr>
        </p:nvSpPr>
        <p:spPr>
          <a:xfrm>
            <a:off x="839788" y="2505075"/>
            <a:ext cx="5157787"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8" name="바닥글 개체 틀 7"/>
          <p:cNvSpPr>
            <a:spLocks noGrp="1"/>
          </p:cNvSpPr>
          <p:nvPr>
            <p:ph type="ftr" sz="quarter" idx="11"/>
          </p:nvPr>
        </p:nvSpPr>
        <p:spPr/>
        <p:txBody>
          <a:bodyPr/>
          <a:lstStyle/>
          <a:p>
            <a:endParaRPr lang="ko-KR" altLang="en-US" dirty="0"/>
          </a:p>
        </p:txBody>
      </p:sp>
      <p:sp>
        <p:nvSpPr>
          <p:cNvPr id="9" name="슬라이드 번호 개체 틀 8"/>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1508286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4" name="바닥글 개체 틀 3"/>
          <p:cNvSpPr>
            <a:spLocks noGrp="1"/>
          </p:cNvSpPr>
          <p:nvPr>
            <p:ph type="ftr" sz="quarter" idx="11"/>
          </p:nvPr>
        </p:nvSpPr>
        <p:spPr/>
        <p:txBody>
          <a:bodyPr/>
          <a:lstStyle/>
          <a:p>
            <a:endParaRPr lang="ko-KR" altLang="en-US" dirty="0"/>
          </a:p>
        </p:txBody>
      </p:sp>
      <p:sp>
        <p:nvSpPr>
          <p:cNvPr id="5" name="슬라이드 번호 개체 틀 4"/>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3717429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3" name="바닥글 개체 틀 2"/>
          <p:cNvSpPr>
            <a:spLocks noGrp="1"/>
          </p:cNvSpPr>
          <p:nvPr>
            <p:ph type="ftr" sz="quarter" idx="11"/>
          </p:nvPr>
        </p:nvSpPr>
        <p:spPr/>
        <p:txBody>
          <a:bodyPr/>
          <a:lstStyle/>
          <a:p>
            <a:endParaRPr lang="ko-KR" altLang="en-US" dirty="0"/>
          </a:p>
        </p:txBody>
      </p:sp>
      <p:sp>
        <p:nvSpPr>
          <p:cNvPr id="4" name="슬라이드 번호 개체 틀 3"/>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11013856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6" name="바닥글 개체 틀 5"/>
          <p:cNvSpPr>
            <a:spLocks noGrp="1"/>
          </p:cNvSpPr>
          <p:nvPr>
            <p:ph type="ftr" sz="quarter" idx="11"/>
          </p:nvPr>
        </p:nvSpPr>
        <p:spPr/>
        <p:txBody>
          <a:bodyPr/>
          <a:lstStyle/>
          <a:p>
            <a:endParaRPr lang="ko-KR" altLang="en-US" dirty="0"/>
          </a:p>
        </p:txBody>
      </p:sp>
      <p:sp>
        <p:nvSpPr>
          <p:cNvPr id="7" name="슬라이드 번호 개체 틀 6"/>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21515373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dirty="0"/>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EACAF513-41D8-4FBD-889F-CCE17FCCA7D9}" type="datetimeFigureOut">
              <a:rPr lang="ko-KR" altLang="en-US" smtClean="0"/>
              <a:t>2016-08-29</a:t>
            </a:fld>
            <a:endParaRPr lang="ko-KR" altLang="en-US" dirty="0"/>
          </a:p>
        </p:txBody>
      </p:sp>
      <p:sp>
        <p:nvSpPr>
          <p:cNvPr id="6" name="바닥글 개체 틀 5"/>
          <p:cNvSpPr>
            <a:spLocks noGrp="1"/>
          </p:cNvSpPr>
          <p:nvPr>
            <p:ph type="ftr" sz="quarter" idx="11"/>
          </p:nvPr>
        </p:nvSpPr>
        <p:spPr/>
        <p:txBody>
          <a:bodyPr/>
          <a:lstStyle/>
          <a:p>
            <a:endParaRPr lang="ko-KR" altLang="en-US" dirty="0"/>
          </a:p>
        </p:txBody>
      </p:sp>
      <p:sp>
        <p:nvSpPr>
          <p:cNvPr id="7" name="슬라이드 번호 개체 틀 6"/>
          <p:cNvSpPr>
            <a:spLocks noGrp="1"/>
          </p:cNvSpPr>
          <p:nvPr>
            <p:ph type="sldNum" sz="quarter" idx="12"/>
          </p:nvPr>
        </p:nvSpPr>
        <p:spPr/>
        <p:txBody>
          <a:body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2297275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CAF513-41D8-4FBD-889F-CCE17FCCA7D9}" type="datetimeFigureOut">
              <a:rPr lang="ko-KR" altLang="en-US" smtClean="0"/>
              <a:t>2016-08-29</a:t>
            </a:fld>
            <a:endParaRPr lang="ko-KR" altLang="en-US" dirty="0"/>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dirty="0"/>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5B7632-C8BF-45E2-9E78-0EB25F772A03}" type="slidenum">
              <a:rPr lang="ko-KR" altLang="en-US" smtClean="0"/>
              <a:t>‹#›</a:t>
            </a:fld>
            <a:endParaRPr lang="ko-KR" altLang="en-US" dirty="0"/>
          </a:p>
        </p:txBody>
      </p:sp>
    </p:spTree>
    <p:extLst>
      <p:ext uri="{BB962C8B-B14F-4D97-AF65-F5344CB8AC3E}">
        <p14:creationId xmlns:p14="http://schemas.microsoft.com/office/powerpoint/2010/main" val="772117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5" Type="http://schemas.openxmlformats.org/officeDocument/2006/relationships/image" Target="../media/image27.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9.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customXml" Target="../../customXml/item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TextBox 34"/>
          <p:cNvSpPr txBox="1"/>
          <p:nvPr/>
        </p:nvSpPr>
        <p:spPr>
          <a:xfrm>
            <a:off x="7708153" y="3931147"/>
            <a:ext cx="3615397" cy="1631216"/>
          </a:xfrm>
          <a:prstGeom prst="rect">
            <a:avLst/>
          </a:prstGeom>
          <a:noFill/>
        </p:spPr>
        <p:txBody>
          <a:bodyPr wrap="square" rtlCol="0">
            <a:spAutoFit/>
          </a:bodyPr>
          <a:lstStyle/>
          <a:p>
            <a:r>
              <a:rPr lang="en-US" altLang="ko-KR" sz="2500" dirty="0" smtClean="0">
                <a:ea typeface="나눔바른고딕" panose="020B0603020101020101" pitchFamily="50" charset="-127"/>
              </a:rPr>
              <a:t>Professor: </a:t>
            </a:r>
            <a:r>
              <a:rPr lang="en-US" altLang="ko-KR" sz="2500" dirty="0" err="1" smtClean="0">
                <a:ea typeface="나눔바른고딕" panose="020B0603020101020101" pitchFamily="50" charset="-127"/>
              </a:rPr>
              <a:t>M.Gopi</a:t>
            </a:r>
            <a:endParaRPr lang="en-US" altLang="ko-KR" sz="2500" dirty="0" smtClean="0">
              <a:ea typeface="나눔바른고딕" panose="020B0603020101020101" pitchFamily="50" charset="-127"/>
            </a:endParaRPr>
          </a:p>
          <a:p>
            <a:r>
              <a:rPr lang="en-US" altLang="ko-KR" sz="2500" dirty="0" smtClean="0">
                <a:ea typeface="나눔바른고딕" panose="020B0603020101020101" pitchFamily="50" charset="-127"/>
              </a:rPr>
              <a:t>Mentor: </a:t>
            </a:r>
            <a:r>
              <a:rPr lang="en-US" altLang="ko-KR" sz="2500" dirty="0" err="1" smtClean="0">
                <a:ea typeface="나눔바른고딕" panose="020B0603020101020101" pitchFamily="50" charset="-127"/>
              </a:rPr>
              <a:t>Jia</a:t>
            </a:r>
            <a:r>
              <a:rPr lang="en-US" altLang="ko-KR" sz="2500" dirty="0" smtClean="0">
                <a:ea typeface="나눔바른고딕" panose="020B0603020101020101" pitchFamily="50" charset="-127"/>
              </a:rPr>
              <a:t> Chen </a:t>
            </a:r>
          </a:p>
          <a:p>
            <a:r>
              <a:rPr lang="en-US" altLang="ko-KR" sz="2500" dirty="0" err="1" smtClean="0">
                <a:ea typeface="나눔바른고딕" panose="020B0603020101020101" pitchFamily="50" charset="-127"/>
              </a:rPr>
              <a:t>Kookmin</a:t>
            </a:r>
            <a:r>
              <a:rPr lang="en-US" altLang="ko-KR" sz="2500" dirty="0" smtClean="0">
                <a:ea typeface="나눔바른고딕" panose="020B0603020101020101" pitchFamily="50" charset="-127"/>
              </a:rPr>
              <a:t> University</a:t>
            </a:r>
          </a:p>
          <a:p>
            <a:r>
              <a:rPr lang="en-US" altLang="ko-KR" sz="2500" dirty="0" smtClean="0">
                <a:ea typeface="나눔바른고딕" panose="020B0603020101020101" pitchFamily="50" charset="-127"/>
              </a:rPr>
              <a:t>Seongsil Heo</a:t>
            </a:r>
            <a:endParaRPr lang="ko-KR" altLang="en-US" sz="2500" dirty="0">
              <a:ea typeface="나눔바른고딕" panose="020B0603020101020101" pitchFamily="50" charset="-127"/>
            </a:endParaRPr>
          </a:p>
        </p:txBody>
      </p:sp>
      <p:sp>
        <p:nvSpPr>
          <p:cNvPr id="36" name="TextBox 35"/>
          <p:cNvSpPr txBox="1"/>
          <p:nvPr/>
        </p:nvSpPr>
        <p:spPr>
          <a:xfrm>
            <a:off x="1572327" y="2014258"/>
            <a:ext cx="4916660" cy="1446550"/>
          </a:xfrm>
          <a:prstGeom prst="rect">
            <a:avLst/>
          </a:prstGeom>
          <a:noFill/>
        </p:spPr>
        <p:txBody>
          <a:bodyPr wrap="square" rtlCol="0">
            <a:spAutoFit/>
          </a:bodyPr>
          <a:lstStyle/>
          <a:p>
            <a:pPr algn="r"/>
            <a:r>
              <a:rPr lang="en-US" altLang="ko-KR" sz="4400" dirty="0" smtClean="0">
                <a:latin typeface="+mn-ea"/>
              </a:rPr>
              <a:t>Pose transfer </a:t>
            </a:r>
          </a:p>
          <a:p>
            <a:pPr algn="r"/>
            <a:r>
              <a:rPr lang="en-US" altLang="ko-KR" sz="4400" dirty="0" smtClean="0">
                <a:latin typeface="+mn-ea"/>
              </a:rPr>
              <a:t>to a 3D Model</a:t>
            </a:r>
            <a:endParaRPr lang="ko-KR" altLang="en-US" sz="4400" dirty="0">
              <a:latin typeface="+mn-ea"/>
            </a:endParaRPr>
          </a:p>
        </p:txBody>
      </p:sp>
      <p:cxnSp>
        <p:nvCxnSpPr>
          <p:cNvPr id="16" name="직선 연결선 15"/>
          <p:cNvCxnSpPr/>
          <p:nvPr/>
        </p:nvCxnSpPr>
        <p:spPr>
          <a:xfrm>
            <a:off x="7548986" y="1782030"/>
            <a:ext cx="0" cy="4165053"/>
          </a:xfrm>
          <a:prstGeom prst="line">
            <a:avLst/>
          </a:prstGeom>
          <a:ln w="57150">
            <a:solidFill>
              <a:srgbClr val="5CD484"/>
            </a:solidFill>
          </a:ln>
        </p:spPr>
        <p:style>
          <a:lnRef idx="1">
            <a:schemeClr val="accent1"/>
          </a:lnRef>
          <a:fillRef idx="0">
            <a:schemeClr val="accent1"/>
          </a:fillRef>
          <a:effectRef idx="0">
            <a:schemeClr val="accent1"/>
          </a:effectRef>
          <a:fontRef idx="minor">
            <a:schemeClr val="tx1"/>
          </a:fontRef>
        </p:style>
      </p:cxnSp>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Tree>
    <p:extLst>
      <p:ext uri="{BB962C8B-B14F-4D97-AF65-F5344CB8AC3E}">
        <p14:creationId xmlns:p14="http://schemas.microsoft.com/office/powerpoint/2010/main" val="3896864489"/>
      </p:ext>
    </p:extLst>
  </p:cSld>
  <p:clrMapOvr>
    <a:masterClrMapping/>
  </p:clrMapOvr>
  <p:transition spd="med">
    <p:pull/>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TextBox 35"/>
          <p:cNvSpPr txBox="1"/>
          <p:nvPr/>
        </p:nvSpPr>
        <p:spPr>
          <a:xfrm>
            <a:off x="203126" y="321371"/>
            <a:ext cx="4916660" cy="769441"/>
          </a:xfrm>
          <a:prstGeom prst="rect">
            <a:avLst/>
          </a:prstGeom>
          <a:noFill/>
        </p:spPr>
        <p:txBody>
          <a:bodyPr wrap="square" rtlCol="0">
            <a:spAutoFit/>
          </a:bodyPr>
          <a:lstStyle/>
          <a:p>
            <a:pPr algn="r"/>
            <a:endParaRPr lang="ko-KR" altLang="en-US" sz="4400" dirty="0">
              <a:solidFill>
                <a:srgbClr val="929292"/>
              </a:solidFill>
              <a:latin typeface="+mj-lt"/>
              <a:ea typeface="나눔바른고딕" panose="020B0603020101020101" pitchFamily="50" charset="-127"/>
            </a:endParaRPr>
          </a:p>
        </p:txBody>
      </p:sp>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12" name="그림 11"/>
          <p:cNvPicPr>
            <a:picLocks noChangeAspect="1"/>
          </p:cNvPicPr>
          <p:nvPr/>
        </p:nvPicPr>
        <p:blipFill>
          <a:blip r:embed="rId3"/>
          <a:stretch>
            <a:fillRect/>
          </a:stretch>
        </p:blipFill>
        <p:spPr>
          <a:xfrm>
            <a:off x="6193971" y="706091"/>
            <a:ext cx="4198257" cy="5258317"/>
          </a:xfrm>
          <a:prstGeom prst="rect">
            <a:avLst/>
          </a:prstGeom>
        </p:spPr>
      </p:pic>
      <p:sp>
        <p:nvSpPr>
          <p:cNvPr id="2" name="TextBox 1"/>
          <p:cNvSpPr txBox="1"/>
          <p:nvPr/>
        </p:nvSpPr>
        <p:spPr>
          <a:xfrm>
            <a:off x="899885" y="1431806"/>
            <a:ext cx="5294085" cy="2246769"/>
          </a:xfrm>
          <a:prstGeom prst="rect">
            <a:avLst/>
          </a:prstGeom>
          <a:noFill/>
        </p:spPr>
        <p:txBody>
          <a:bodyPr wrap="square" rtlCol="0">
            <a:spAutoFit/>
          </a:bodyPr>
          <a:lstStyle/>
          <a:p>
            <a:r>
              <a:rPr lang="en-US" altLang="ko-KR" sz="3500" dirty="0"/>
              <a:t>M</a:t>
            </a:r>
            <a:r>
              <a:rPr lang="en-US" altLang="ko-KR" sz="3500" dirty="0" smtClean="0"/>
              <a:t>ake a person </a:t>
            </a:r>
          </a:p>
          <a:p>
            <a:r>
              <a:rPr lang="en-US" altLang="ko-KR" sz="3500" dirty="0" smtClean="0"/>
              <a:t>pose and move </a:t>
            </a:r>
          </a:p>
          <a:p>
            <a:r>
              <a:rPr lang="en-US" altLang="ko-KR" sz="3500" b="1" dirty="0" smtClean="0">
                <a:solidFill>
                  <a:srgbClr val="FF0000"/>
                </a:solidFill>
              </a:rPr>
              <a:t>naturally, smoothly </a:t>
            </a:r>
          </a:p>
          <a:p>
            <a:r>
              <a:rPr lang="en-US" altLang="ko-KR" sz="3500" b="1" dirty="0" smtClean="0">
                <a:solidFill>
                  <a:srgbClr val="FF0000"/>
                </a:solidFill>
              </a:rPr>
              <a:t>in 3D.</a:t>
            </a:r>
            <a:endParaRPr lang="ko-KR" altLang="en-US" sz="3500" b="1" dirty="0">
              <a:solidFill>
                <a:srgbClr val="FF0000"/>
              </a:solidFill>
            </a:endParaRPr>
          </a:p>
        </p:txBody>
      </p:sp>
    </p:spTree>
    <p:extLst>
      <p:ext uri="{BB962C8B-B14F-4D97-AF65-F5344CB8AC3E}">
        <p14:creationId xmlns:p14="http://schemas.microsoft.com/office/powerpoint/2010/main" val="518049757"/>
      </p:ext>
    </p:extLst>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19" name="그룹 18"/>
          <p:cNvGrpSpPr/>
          <p:nvPr/>
        </p:nvGrpSpPr>
        <p:grpSpPr>
          <a:xfrm>
            <a:off x="6065890" y="700045"/>
            <a:ext cx="4894902" cy="4778920"/>
            <a:chOff x="815178" y="2017485"/>
            <a:chExt cx="2276156" cy="2278743"/>
          </a:xfrm>
          <a:effectLst>
            <a:glow rad="127000">
              <a:srgbClr val="5CD484"/>
            </a:glow>
          </a:effectLst>
        </p:grpSpPr>
        <p:sp>
          <p:nvSpPr>
            <p:cNvPr id="20" name="타원 19"/>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21" name="TextBox 20"/>
            <p:cNvSpPr txBox="1"/>
            <p:nvPr/>
          </p:nvSpPr>
          <p:spPr>
            <a:xfrm>
              <a:off x="1546157" y="3109096"/>
              <a:ext cx="896088" cy="484301"/>
            </a:xfrm>
            <a:prstGeom prst="rect">
              <a:avLst/>
            </a:prstGeom>
            <a:noFill/>
          </p:spPr>
          <p:txBody>
            <a:bodyPr wrap="square" rtlCol="0">
              <a:spAutoFit/>
            </a:bodyPr>
            <a:lstStyle/>
            <a:p>
              <a:r>
                <a:rPr lang="en-US" altLang="ko-KR" sz="6000" dirty="0" smtClean="0">
                  <a:solidFill>
                    <a:schemeClr val="tx1">
                      <a:lumMod val="75000"/>
                      <a:lumOff val="25000"/>
                    </a:schemeClr>
                  </a:solidFill>
                  <a:latin typeface="+mj-lt"/>
                  <a:ea typeface="나눔고딕 ExtraBold" panose="020D0904000000000000" pitchFamily="50" charset="-127"/>
                </a:rPr>
                <a:t>How</a:t>
              </a:r>
              <a:endParaRPr lang="ko-KR" altLang="en-US" sz="6000" dirty="0">
                <a:solidFill>
                  <a:schemeClr val="tx1">
                    <a:lumMod val="75000"/>
                    <a:lumOff val="25000"/>
                  </a:schemeClr>
                </a:solidFill>
                <a:latin typeface="+mj-lt"/>
                <a:ea typeface="나눔고딕 ExtraBold" panose="020D0904000000000000" pitchFamily="50" charset="-127"/>
              </a:endParaRPr>
            </a:p>
          </p:txBody>
        </p:sp>
        <p:sp>
          <p:nvSpPr>
            <p:cNvPr id="23" name="TextBox 22"/>
            <p:cNvSpPr txBox="1"/>
            <p:nvPr/>
          </p:nvSpPr>
          <p:spPr>
            <a:xfrm>
              <a:off x="1648017" y="2448970"/>
              <a:ext cx="996071" cy="631058"/>
            </a:xfrm>
            <a:prstGeom prst="rect">
              <a:avLst/>
            </a:prstGeom>
            <a:noFill/>
          </p:spPr>
          <p:txBody>
            <a:bodyPr wrap="square" rtlCol="0">
              <a:spAutoFit/>
            </a:bodyPr>
            <a:lstStyle/>
            <a:p>
              <a:r>
                <a:rPr lang="en-US" altLang="ko-KR" sz="8000" dirty="0" smtClean="0">
                  <a:solidFill>
                    <a:srgbClr val="00B050"/>
                  </a:solidFill>
                  <a:latin typeface="+mj-lt"/>
                  <a:ea typeface="나눔고딕 ExtraBold" panose="020D0904000000000000" pitchFamily="50" charset="-127"/>
                </a:rPr>
                <a:t>03</a:t>
              </a:r>
              <a:endParaRPr lang="ko-KR" altLang="en-US" sz="8000" dirty="0">
                <a:solidFill>
                  <a:srgbClr val="00B050"/>
                </a:solidFill>
                <a:latin typeface="+mj-lt"/>
                <a:ea typeface="나눔고딕 ExtraBold" panose="020D0904000000000000" pitchFamily="50" charset="-127"/>
              </a:endParaRPr>
            </a:p>
          </p:txBody>
        </p:sp>
      </p:grpSp>
      <p:grpSp>
        <p:nvGrpSpPr>
          <p:cNvPr id="15" name="그룹 14"/>
          <p:cNvGrpSpPr/>
          <p:nvPr/>
        </p:nvGrpSpPr>
        <p:grpSpPr>
          <a:xfrm>
            <a:off x="3397178" y="2044868"/>
            <a:ext cx="2276156" cy="2278743"/>
            <a:chOff x="815178" y="2017485"/>
            <a:chExt cx="2276156" cy="2278743"/>
          </a:xfrm>
        </p:grpSpPr>
        <p:sp>
          <p:nvSpPr>
            <p:cNvPr id="16" name="타원 15"/>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7" name="TextBox 16"/>
            <p:cNvSpPr txBox="1"/>
            <p:nvPr/>
          </p:nvSpPr>
          <p:spPr>
            <a:xfrm>
              <a:off x="1383321" y="3158929"/>
              <a:ext cx="1322991" cy="553998"/>
            </a:xfrm>
            <a:prstGeom prst="rect">
              <a:avLst/>
            </a:prstGeom>
            <a:noFill/>
          </p:spPr>
          <p:txBody>
            <a:bodyPr wrap="square" rtlCol="0">
              <a:spAutoFit/>
            </a:bodyPr>
            <a:lstStyle/>
            <a:p>
              <a:r>
                <a:rPr lang="en-US" altLang="ko-KR" sz="3000" dirty="0" smtClean="0">
                  <a:solidFill>
                    <a:schemeClr val="tx1">
                      <a:lumMod val="75000"/>
                      <a:lumOff val="25000"/>
                    </a:schemeClr>
                  </a:solidFill>
                  <a:latin typeface="+mj-lt"/>
                  <a:ea typeface="나눔고딕 ExtraBold" panose="020D0904000000000000" pitchFamily="50" charset="-127"/>
                </a:rPr>
                <a:t>What</a:t>
              </a:r>
              <a:endParaRPr lang="ko-KR" altLang="en-US" sz="3000" dirty="0">
                <a:solidFill>
                  <a:schemeClr val="tx1">
                    <a:lumMod val="75000"/>
                    <a:lumOff val="25000"/>
                  </a:schemeClr>
                </a:solidFill>
                <a:latin typeface="+mj-lt"/>
                <a:ea typeface="나눔고딕 ExtraBold" panose="020D0904000000000000" pitchFamily="50" charset="-127"/>
              </a:endParaRPr>
            </a:p>
          </p:txBody>
        </p:sp>
        <p:sp>
          <p:nvSpPr>
            <p:cNvPr id="18" name="TextBox 17"/>
            <p:cNvSpPr txBox="1"/>
            <p:nvPr/>
          </p:nvSpPr>
          <p:spPr>
            <a:xfrm>
              <a:off x="1546782" y="2448970"/>
              <a:ext cx="996071" cy="707886"/>
            </a:xfrm>
            <a:prstGeom prst="rect">
              <a:avLst/>
            </a:prstGeom>
            <a:noFill/>
          </p:spPr>
          <p:txBody>
            <a:bodyPr wrap="square" rtlCol="0">
              <a:spAutoFit/>
            </a:bodyPr>
            <a:lstStyle/>
            <a:p>
              <a:r>
                <a:rPr lang="en-US" altLang="ko-KR" sz="4000" dirty="0" smtClean="0">
                  <a:solidFill>
                    <a:srgbClr val="00B050"/>
                  </a:solidFill>
                  <a:latin typeface="+mj-lt"/>
                  <a:ea typeface="나눔고딕 ExtraBold" panose="020D0904000000000000" pitchFamily="50" charset="-127"/>
                </a:rPr>
                <a:t>02</a:t>
              </a:r>
              <a:endParaRPr lang="ko-KR" altLang="en-US" sz="4000" dirty="0">
                <a:solidFill>
                  <a:srgbClr val="00B050"/>
                </a:solidFill>
                <a:latin typeface="+mj-lt"/>
                <a:ea typeface="나눔고딕 ExtraBold" panose="020D0904000000000000" pitchFamily="50" charset="-127"/>
              </a:endParaRPr>
            </a:p>
          </p:txBody>
        </p:sp>
      </p:grpSp>
      <p:grpSp>
        <p:nvGrpSpPr>
          <p:cNvPr id="25" name="그룹 24"/>
          <p:cNvGrpSpPr/>
          <p:nvPr/>
        </p:nvGrpSpPr>
        <p:grpSpPr>
          <a:xfrm>
            <a:off x="785399" y="2044868"/>
            <a:ext cx="2276156" cy="2278743"/>
            <a:chOff x="1133807" y="2079080"/>
            <a:chExt cx="2276156" cy="2278743"/>
          </a:xfrm>
        </p:grpSpPr>
        <p:grpSp>
          <p:nvGrpSpPr>
            <p:cNvPr id="26" name="그룹 25"/>
            <p:cNvGrpSpPr/>
            <p:nvPr/>
          </p:nvGrpSpPr>
          <p:grpSpPr>
            <a:xfrm>
              <a:off x="1133807" y="2079080"/>
              <a:ext cx="2276156" cy="2278743"/>
              <a:chOff x="815178" y="2017485"/>
              <a:chExt cx="2276156" cy="2278743"/>
            </a:xfrm>
          </p:grpSpPr>
          <p:sp>
            <p:nvSpPr>
              <p:cNvPr id="28" name="타원 27"/>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29" name="TextBox 28"/>
              <p:cNvSpPr txBox="1"/>
              <p:nvPr/>
            </p:nvSpPr>
            <p:spPr>
              <a:xfrm>
                <a:off x="1575807" y="2507027"/>
                <a:ext cx="804757" cy="707886"/>
              </a:xfrm>
              <a:prstGeom prst="rect">
                <a:avLst/>
              </a:prstGeom>
              <a:noFill/>
            </p:spPr>
            <p:txBody>
              <a:bodyPr wrap="square" rtlCol="0">
                <a:spAutoFit/>
              </a:bodyPr>
              <a:lstStyle/>
              <a:p>
                <a:r>
                  <a:rPr lang="en-US" altLang="ko-KR" sz="4000" dirty="0" smtClean="0">
                    <a:solidFill>
                      <a:srgbClr val="00B050"/>
                    </a:solidFill>
                    <a:latin typeface="+mj-lt"/>
                    <a:ea typeface="나눔고딕 ExtraBold" panose="020D0904000000000000" pitchFamily="50" charset="-127"/>
                  </a:rPr>
                  <a:t>01</a:t>
                </a:r>
                <a:endParaRPr lang="ko-KR" altLang="en-US" sz="4000" dirty="0">
                  <a:solidFill>
                    <a:srgbClr val="00B050"/>
                  </a:solidFill>
                  <a:latin typeface="+mj-lt"/>
                  <a:ea typeface="나눔고딕 ExtraBold" panose="020D0904000000000000" pitchFamily="50" charset="-127"/>
                </a:endParaRPr>
              </a:p>
            </p:txBody>
          </p:sp>
        </p:grpSp>
        <p:sp>
          <p:nvSpPr>
            <p:cNvPr id="27" name="TextBox 26"/>
            <p:cNvSpPr txBox="1"/>
            <p:nvPr/>
          </p:nvSpPr>
          <p:spPr>
            <a:xfrm>
              <a:off x="1757069" y="3232966"/>
              <a:ext cx="1322991" cy="553998"/>
            </a:xfrm>
            <a:prstGeom prst="rect">
              <a:avLst/>
            </a:prstGeom>
            <a:noFill/>
          </p:spPr>
          <p:txBody>
            <a:bodyPr wrap="square" rtlCol="0">
              <a:spAutoFit/>
            </a:bodyPr>
            <a:lstStyle/>
            <a:p>
              <a:r>
                <a:rPr lang="en-US" altLang="ko-KR" sz="3000" dirty="0" smtClean="0">
                  <a:solidFill>
                    <a:schemeClr val="tx1">
                      <a:lumMod val="75000"/>
                      <a:lumOff val="25000"/>
                    </a:schemeClr>
                  </a:solidFill>
                  <a:latin typeface="+mj-lt"/>
                  <a:ea typeface="나눔고딕 ExtraBold" panose="020D0904000000000000" pitchFamily="50" charset="-127"/>
                </a:rPr>
                <a:t>Why</a:t>
              </a:r>
              <a:endParaRPr lang="ko-KR" altLang="en-US" sz="3000" dirty="0">
                <a:solidFill>
                  <a:schemeClr val="tx1">
                    <a:lumMod val="75000"/>
                    <a:lumOff val="25000"/>
                  </a:schemeClr>
                </a:solidFill>
                <a:latin typeface="+mj-lt"/>
                <a:ea typeface="나눔고딕 ExtraBold" panose="020D0904000000000000" pitchFamily="50" charset="-127"/>
              </a:endParaRPr>
            </a:p>
          </p:txBody>
        </p:sp>
      </p:grpSp>
    </p:spTree>
    <p:extLst>
      <p:ext uri="{BB962C8B-B14F-4D97-AF65-F5344CB8AC3E}">
        <p14:creationId xmlns:p14="http://schemas.microsoft.com/office/powerpoint/2010/main" val="2253591020"/>
      </p:ext>
    </p:extLst>
  </p:cSld>
  <p:clrMapOvr>
    <a:masterClrMapping/>
  </p:clrMapOvr>
  <p:transition spd="med">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p:cNvSpPr txBox="1"/>
          <p:nvPr/>
        </p:nvSpPr>
        <p:spPr>
          <a:xfrm>
            <a:off x="672441" y="446866"/>
            <a:ext cx="8969829" cy="553998"/>
          </a:xfrm>
          <a:prstGeom prst="rect">
            <a:avLst/>
          </a:prstGeom>
          <a:noFill/>
        </p:spPr>
        <p:txBody>
          <a:bodyPr wrap="square" rtlCol="0">
            <a:spAutoFit/>
          </a:bodyPr>
          <a:lstStyle/>
          <a:p>
            <a:pPr marL="514350" indent="-514350">
              <a:buAutoNum type="arabicPeriod"/>
            </a:pPr>
            <a:r>
              <a:rPr lang="en-US" altLang="ko-KR" sz="3000" b="1" dirty="0" smtClean="0"/>
              <a:t>Pose and movement extraction</a:t>
            </a:r>
          </a:p>
        </p:txBody>
      </p:sp>
      <p:sp>
        <p:nvSpPr>
          <p:cNvPr id="3" name="자유형 2"/>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5" name="그룹 4"/>
          <p:cNvGrpSpPr/>
          <p:nvPr/>
        </p:nvGrpSpPr>
        <p:grpSpPr>
          <a:xfrm>
            <a:off x="5328242" y="1389362"/>
            <a:ext cx="5402244" cy="4503412"/>
            <a:chOff x="1428851" y="1311448"/>
            <a:chExt cx="5402244" cy="4503412"/>
          </a:xfrm>
        </p:grpSpPr>
        <p:pic>
          <p:nvPicPr>
            <p:cNvPr id="6" name="Picture 2" descr="http://media.gettyimages.com/photos/governor-bill-clinton-and-right-hand-man-senator-al-gore-wave-to-at-picture-id14408010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8851" y="1311448"/>
              <a:ext cx="5402244" cy="4503412"/>
            </a:xfrm>
            <a:prstGeom prst="rect">
              <a:avLst/>
            </a:prstGeom>
            <a:noFill/>
            <a:extLst>
              <a:ext uri="{909E8E84-426E-40DD-AFC4-6F175D3DCCD1}">
                <a14:hiddenFill xmlns:a14="http://schemas.microsoft.com/office/drawing/2010/main">
                  <a:solidFill>
                    <a:srgbClr val="FFFFFF"/>
                  </a:solidFill>
                </a14:hiddenFill>
              </a:ext>
            </a:extLst>
          </p:spPr>
        </p:pic>
        <p:grpSp>
          <p:nvGrpSpPr>
            <p:cNvPr id="7" name="그룹 6"/>
            <p:cNvGrpSpPr/>
            <p:nvPr/>
          </p:nvGrpSpPr>
          <p:grpSpPr>
            <a:xfrm>
              <a:off x="3068162" y="1355714"/>
              <a:ext cx="1725564" cy="2079501"/>
              <a:chOff x="3068162" y="1355714"/>
              <a:chExt cx="1725564" cy="2079501"/>
            </a:xfrm>
          </p:grpSpPr>
          <p:sp>
            <p:nvSpPr>
              <p:cNvPr id="8" name="직사각형 7"/>
              <p:cNvSpPr/>
              <p:nvPr/>
            </p:nvSpPr>
            <p:spPr>
              <a:xfrm>
                <a:off x="4387318" y="1355714"/>
                <a:ext cx="406408" cy="693153"/>
              </a:xfrm>
              <a:prstGeom prst="rect">
                <a:avLst/>
              </a:prstGeom>
              <a:noFill/>
              <a:ln w="25400">
                <a:solidFill>
                  <a:srgbClr val="5FDC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p:cNvSpPr/>
              <p:nvPr/>
            </p:nvSpPr>
            <p:spPr>
              <a:xfrm>
                <a:off x="3068162" y="1812897"/>
                <a:ext cx="383459" cy="516193"/>
              </a:xfrm>
              <a:prstGeom prst="rect">
                <a:avLst/>
              </a:prstGeom>
              <a:noFill/>
              <a:ln w="25400">
                <a:solidFill>
                  <a:srgbClr val="5FDC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직사각형 9"/>
              <p:cNvSpPr/>
              <p:nvPr/>
            </p:nvSpPr>
            <p:spPr>
              <a:xfrm>
                <a:off x="4095505" y="2490064"/>
                <a:ext cx="580229" cy="945151"/>
              </a:xfrm>
              <a:prstGeom prst="rect">
                <a:avLst/>
              </a:prstGeom>
              <a:noFill/>
              <a:ln w="25400">
                <a:solidFill>
                  <a:srgbClr val="5FDC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
        <p:nvSpPr>
          <p:cNvPr id="11" name="TextBox 10"/>
          <p:cNvSpPr txBox="1"/>
          <p:nvPr/>
        </p:nvSpPr>
        <p:spPr>
          <a:xfrm>
            <a:off x="681578" y="3513129"/>
            <a:ext cx="4296822" cy="1338828"/>
          </a:xfrm>
          <a:prstGeom prst="rect">
            <a:avLst/>
          </a:prstGeom>
          <a:noFill/>
        </p:spPr>
        <p:txBody>
          <a:bodyPr wrap="square" rtlCol="0">
            <a:spAutoFit/>
          </a:bodyPr>
          <a:lstStyle/>
          <a:p>
            <a:pPr marL="285750" indent="-285750">
              <a:buFont typeface="Arial" panose="020B0604020202020204" pitchFamily="34" charset="0"/>
              <a:buChar char="•"/>
            </a:pPr>
            <a:r>
              <a:rPr lang="en-US" altLang="ko-KR" sz="2700" dirty="0" smtClean="0"/>
              <a:t>It is limited only an object who has face and hands.</a:t>
            </a:r>
            <a:endParaRPr lang="ko-KR" altLang="en-US" sz="2700" dirty="0"/>
          </a:p>
        </p:txBody>
      </p:sp>
      <p:sp>
        <p:nvSpPr>
          <p:cNvPr id="12" name="TextBox 11"/>
          <p:cNvSpPr txBox="1"/>
          <p:nvPr/>
        </p:nvSpPr>
        <p:spPr>
          <a:xfrm>
            <a:off x="737051" y="1389362"/>
            <a:ext cx="4591191" cy="1754326"/>
          </a:xfrm>
          <a:prstGeom prst="rect">
            <a:avLst/>
          </a:prstGeom>
          <a:noFill/>
        </p:spPr>
        <p:txBody>
          <a:bodyPr wrap="square" rtlCol="0">
            <a:spAutoFit/>
          </a:bodyPr>
          <a:lstStyle/>
          <a:p>
            <a:pPr marL="285750" indent="-285750">
              <a:buFont typeface="Arial" panose="020B0604020202020204" pitchFamily="34" charset="0"/>
              <a:buChar char="•"/>
            </a:pPr>
            <a:r>
              <a:rPr lang="en-US" altLang="ko-KR" sz="2700" dirty="0"/>
              <a:t>Use </a:t>
            </a:r>
            <a:r>
              <a:rPr lang="en-US" altLang="ko-KR" sz="2700" dirty="0" err="1"/>
              <a:t>Haar</a:t>
            </a:r>
            <a:r>
              <a:rPr lang="en-US" altLang="ko-KR" sz="2700" dirty="0"/>
              <a:t>-cascade </a:t>
            </a:r>
            <a:endParaRPr lang="en-US" altLang="ko-KR" sz="2700" dirty="0" smtClean="0"/>
          </a:p>
          <a:p>
            <a:r>
              <a:rPr lang="en-US" altLang="ko-KR" sz="2700" dirty="0" smtClean="0"/>
              <a:t>in </a:t>
            </a:r>
            <a:r>
              <a:rPr lang="en-US" altLang="ko-KR" sz="2700" dirty="0" err="1" smtClean="0"/>
              <a:t>OpenCV</a:t>
            </a:r>
            <a:r>
              <a:rPr lang="en-US" altLang="ko-KR" sz="2700" dirty="0" smtClean="0"/>
              <a:t> to extract </a:t>
            </a:r>
          </a:p>
          <a:p>
            <a:r>
              <a:rPr lang="en-US" altLang="ko-KR" sz="2700" dirty="0" smtClean="0"/>
              <a:t>the hands and face </a:t>
            </a:r>
            <a:r>
              <a:rPr lang="en-US" altLang="ko-KR" sz="2700" dirty="0" err="1" smtClean="0"/>
              <a:t>etc</a:t>
            </a:r>
            <a:r>
              <a:rPr lang="en-US" altLang="ko-KR" sz="2700" dirty="0" smtClean="0"/>
              <a:t> automatically.</a:t>
            </a:r>
            <a:endParaRPr lang="ko-KR" altLang="en-US" sz="2700" dirty="0"/>
          </a:p>
        </p:txBody>
      </p:sp>
    </p:spTree>
    <p:extLst>
      <p:ext uri="{BB962C8B-B14F-4D97-AF65-F5344CB8AC3E}">
        <p14:creationId xmlns:p14="http://schemas.microsoft.com/office/powerpoint/2010/main" val="2873756098"/>
      </p:ext>
    </p:extLst>
  </p:cSld>
  <p:clrMapOvr>
    <a:masterClrMapping/>
  </p:clrMapOvr>
  <p:transition spd="med">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 name="직사각형 2"/>
          <p:cNvSpPr/>
          <p:nvPr/>
        </p:nvSpPr>
        <p:spPr>
          <a:xfrm>
            <a:off x="4634406" y="1203303"/>
            <a:ext cx="2816352" cy="10789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ko-KR" sz="3000" dirty="0" smtClean="0">
                <a:ln w="0"/>
                <a:solidFill>
                  <a:schemeClr val="tx1"/>
                </a:solidFill>
                <a:effectLst>
                  <a:outerShdw blurRad="38100" dist="19050" dir="2700000" algn="tl" rotWithShape="0">
                    <a:schemeClr val="dk1">
                      <a:alpha val="40000"/>
                    </a:schemeClr>
                  </a:outerShdw>
                </a:effectLst>
              </a:rPr>
              <a:t>Tracking algorithm</a:t>
            </a:r>
            <a:endParaRPr lang="ko-KR" altLang="en-US" sz="3000" dirty="0">
              <a:ln w="0"/>
              <a:solidFill>
                <a:schemeClr val="tx1"/>
              </a:solidFill>
              <a:effectLst>
                <a:outerShdw blurRad="38100" dist="19050" dir="2700000" algn="tl" rotWithShape="0">
                  <a:schemeClr val="dk1">
                    <a:alpha val="40000"/>
                  </a:schemeClr>
                </a:outerShdw>
              </a:effectLst>
            </a:endParaRPr>
          </a:p>
        </p:txBody>
      </p:sp>
      <p:sp>
        <p:nvSpPr>
          <p:cNvPr id="6" name="직사각형 5"/>
          <p:cNvSpPr/>
          <p:nvPr/>
        </p:nvSpPr>
        <p:spPr>
          <a:xfrm>
            <a:off x="1136749" y="3675845"/>
            <a:ext cx="2816352" cy="10789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ko-KR" sz="3000" dirty="0" smtClean="0">
                <a:ln w="0"/>
                <a:solidFill>
                  <a:schemeClr val="tx1"/>
                </a:solidFill>
                <a:effectLst>
                  <a:outerShdw blurRad="38100" dist="19050" dir="2700000" algn="tl" rotWithShape="0">
                    <a:schemeClr val="dk1">
                      <a:alpha val="40000"/>
                    </a:schemeClr>
                  </a:outerShdw>
                </a:effectLst>
              </a:rPr>
              <a:t>Optical </a:t>
            </a:r>
            <a:r>
              <a:rPr lang="en-US" altLang="ko-KR" sz="3000" dirty="0" smtClean="0">
                <a:ln w="0"/>
                <a:solidFill>
                  <a:schemeClr val="tx1"/>
                </a:solidFill>
                <a:effectLst>
                  <a:outerShdw blurRad="38100" dist="19050" dir="2700000" algn="tl" rotWithShape="0">
                    <a:schemeClr val="dk1">
                      <a:alpha val="40000"/>
                    </a:schemeClr>
                  </a:outerShdw>
                </a:effectLst>
              </a:rPr>
              <a:t>flow</a:t>
            </a:r>
            <a:endParaRPr lang="ko-KR" altLang="en-US" sz="3000" dirty="0">
              <a:ln w="0"/>
              <a:solidFill>
                <a:schemeClr val="tx1"/>
              </a:solidFill>
              <a:effectLst>
                <a:outerShdw blurRad="38100" dist="19050" dir="2700000" algn="tl" rotWithShape="0">
                  <a:schemeClr val="dk1">
                    <a:alpha val="40000"/>
                  </a:schemeClr>
                </a:outerShdw>
              </a:effectLst>
            </a:endParaRPr>
          </a:p>
        </p:txBody>
      </p:sp>
      <p:sp>
        <p:nvSpPr>
          <p:cNvPr id="7" name="직사각형 6"/>
          <p:cNvSpPr/>
          <p:nvPr/>
        </p:nvSpPr>
        <p:spPr>
          <a:xfrm>
            <a:off x="4634406" y="3675845"/>
            <a:ext cx="2816352" cy="10789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ko-KR" sz="3000" dirty="0" err="1" smtClean="0">
                <a:ln w="0"/>
                <a:solidFill>
                  <a:schemeClr val="tx1"/>
                </a:solidFill>
                <a:effectLst>
                  <a:outerShdw blurRad="38100" dist="19050" dir="2700000" algn="tl" rotWithShape="0">
                    <a:schemeClr val="dk1">
                      <a:alpha val="40000"/>
                    </a:schemeClr>
                  </a:outerShdw>
                </a:effectLst>
              </a:rPr>
              <a:t>Meanshift</a:t>
            </a:r>
            <a:endParaRPr lang="ko-KR" altLang="en-US" sz="3000" dirty="0">
              <a:ln w="0"/>
              <a:solidFill>
                <a:schemeClr val="tx1"/>
              </a:solidFill>
              <a:effectLst>
                <a:outerShdw blurRad="38100" dist="19050" dir="2700000" algn="tl" rotWithShape="0">
                  <a:schemeClr val="dk1">
                    <a:alpha val="40000"/>
                  </a:schemeClr>
                </a:outerShdw>
              </a:effectLst>
            </a:endParaRPr>
          </a:p>
        </p:txBody>
      </p:sp>
      <p:sp>
        <p:nvSpPr>
          <p:cNvPr id="8" name="직사각형 7"/>
          <p:cNvSpPr/>
          <p:nvPr/>
        </p:nvSpPr>
        <p:spPr>
          <a:xfrm>
            <a:off x="8132064" y="3675845"/>
            <a:ext cx="2816352" cy="10789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ko-KR" sz="3000" dirty="0" smtClean="0">
                <a:ln w="0"/>
                <a:solidFill>
                  <a:schemeClr val="tx1"/>
                </a:solidFill>
                <a:effectLst>
                  <a:outerShdw blurRad="38100" dist="19050" dir="2700000" algn="tl" rotWithShape="0">
                    <a:schemeClr val="dk1">
                      <a:alpha val="40000"/>
                    </a:schemeClr>
                  </a:outerShdw>
                </a:effectLst>
              </a:rPr>
              <a:t>TLD</a:t>
            </a:r>
            <a:endParaRPr lang="ko-KR" altLang="en-US" sz="3000" dirty="0">
              <a:ln w="0"/>
              <a:solidFill>
                <a:schemeClr val="tx1"/>
              </a:solidFill>
              <a:effectLst>
                <a:outerShdw blurRad="38100" dist="19050" dir="2700000" algn="tl" rotWithShape="0">
                  <a:schemeClr val="dk1">
                    <a:alpha val="40000"/>
                  </a:schemeClr>
                </a:outerShdw>
              </a:effectLst>
            </a:endParaRPr>
          </a:p>
        </p:txBody>
      </p:sp>
      <p:cxnSp>
        <p:nvCxnSpPr>
          <p:cNvPr id="9" name="직선 연결선 8"/>
          <p:cNvCxnSpPr>
            <a:stCxn id="3" idx="2"/>
            <a:endCxn id="7" idx="0"/>
          </p:cNvCxnSpPr>
          <p:nvPr/>
        </p:nvCxnSpPr>
        <p:spPr>
          <a:xfrm>
            <a:off x="6042582" y="2282295"/>
            <a:ext cx="0" cy="13935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직선 연결선 10"/>
          <p:cNvCxnSpPr/>
          <p:nvPr/>
        </p:nvCxnSpPr>
        <p:spPr>
          <a:xfrm>
            <a:off x="2544925" y="2951638"/>
            <a:ext cx="697702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직선 연결선 12"/>
          <p:cNvCxnSpPr>
            <a:endCxn id="6" idx="0"/>
          </p:cNvCxnSpPr>
          <p:nvPr/>
        </p:nvCxnSpPr>
        <p:spPr>
          <a:xfrm>
            <a:off x="2544925" y="2951638"/>
            <a:ext cx="0" cy="7242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직선 연결선 14"/>
          <p:cNvCxnSpPr/>
          <p:nvPr/>
        </p:nvCxnSpPr>
        <p:spPr>
          <a:xfrm>
            <a:off x="9512809" y="2951638"/>
            <a:ext cx="9144" cy="7242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8679298"/>
      </p:ext>
    </p:extLst>
  </p:cSld>
  <p:clrMapOvr>
    <a:masterClrMapping/>
  </p:clrMapOvr>
  <p:transition spd="med">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 name="TextBox 3"/>
          <p:cNvSpPr txBox="1"/>
          <p:nvPr/>
        </p:nvSpPr>
        <p:spPr>
          <a:xfrm>
            <a:off x="969442" y="666167"/>
            <a:ext cx="8708572" cy="630942"/>
          </a:xfrm>
          <a:prstGeom prst="rect">
            <a:avLst/>
          </a:prstGeom>
          <a:noFill/>
        </p:spPr>
        <p:txBody>
          <a:bodyPr wrap="square" rtlCol="0">
            <a:spAutoFit/>
          </a:bodyPr>
          <a:lstStyle/>
          <a:p>
            <a:r>
              <a:rPr lang="en-US" altLang="ko-KR" sz="3500" dirty="0" smtClean="0"/>
              <a:t>1. </a:t>
            </a:r>
            <a:r>
              <a:rPr lang="en-US" altLang="ko-KR" sz="3500" dirty="0" smtClean="0"/>
              <a:t>Optical </a:t>
            </a:r>
            <a:r>
              <a:rPr lang="en-US" altLang="ko-KR" sz="3500" dirty="0" smtClean="0"/>
              <a:t>flow method</a:t>
            </a:r>
            <a:endParaRPr lang="ko-KR" altLang="en-US" sz="3500" dirty="0">
              <a:solidFill>
                <a:srgbClr val="FF0000"/>
              </a:solidFill>
            </a:endParaRPr>
          </a:p>
        </p:txBody>
      </p:sp>
      <p:pic>
        <p:nvPicPr>
          <p:cNvPr id="5" name="그림 4" descr="optical_flow_basic1.jpg"/>
          <p:cNvPicPr/>
          <p:nvPr/>
        </p:nvPicPr>
        <p:blipFill>
          <a:blip r:embed="rId3">
            <a:extLst>
              <a:ext uri="{28A0092B-C50C-407E-A947-70E740481C1C}">
                <a14:useLocalDpi xmlns:a14="http://schemas.microsoft.com/office/drawing/2010/main" val="0"/>
              </a:ext>
            </a:extLst>
          </a:blip>
          <a:srcRect/>
          <a:stretch>
            <a:fillRect/>
          </a:stretch>
        </p:blipFill>
        <p:spPr bwMode="auto">
          <a:xfrm>
            <a:off x="1234912" y="3302862"/>
            <a:ext cx="8587513" cy="2272634"/>
          </a:xfrm>
          <a:prstGeom prst="rect">
            <a:avLst/>
          </a:prstGeom>
          <a:noFill/>
          <a:ln>
            <a:noFill/>
          </a:ln>
        </p:spPr>
      </p:pic>
      <p:sp>
        <p:nvSpPr>
          <p:cNvPr id="6" name="TextBox 5"/>
          <p:cNvSpPr txBox="1"/>
          <p:nvPr/>
        </p:nvSpPr>
        <p:spPr>
          <a:xfrm>
            <a:off x="969441" y="1839619"/>
            <a:ext cx="9265939" cy="1015663"/>
          </a:xfrm>
          <a:prstGeom prst="rect">
            <a:avLst/>
          </a:prstGeom>
          <a:noFill/>
        </p:spPr>
        <p:txBody>
          <a:bodyPr wrap="square" rtlCol="0">
            <a:spAutoFit/>
          </a:bodyPr>
          <a:lstStyle/>
          <a:p>
            <a:pPr marL="285750" indent="-285750">
              <a:buFont typeface="Arial" panose="020B0604020202020204" pitchFamily="34" charset="0"/>
              <a:buChar char="•"/>
            </a:pPr>
            <a:r>
              <a:rPr lang="en-US" altLang="ko-KR" sz="3000" dirty="0" smtClean="0"/>
              <a:t>The pattern of apparent motion of image objects </a:t>
            </a:r>
            <a:r>
              <a:rPr lang="en-US" altLang="ko-KR" sz="3000" dirty="0" smtClean="0">
                <a:solidFill>
                  <a:srgbClr val="FF0000"/>
                </a:solidFill>
              </a:rPr>
              <a:t>between two consecutive frames.</a:t>
            </a:r>
          </a:p>
        </p:txBody>
      </p:sp>
    </p:spTree>
    <p:extLst>
      <p:ext uri="{BB962C8B-B14F-4D97-AF65-F5344CB8AC3E}">
        <p14:creationId xmlns:p14="http://schemas.microsoft.com/office/powerpoint/2010/main" val="4208280250"/>
      </p:ext>
    </p:extLst>
  </p:cSld>
  <p:clrMapOvr>
    <a:masterClrMapping/>
  </p:clrMapOvr>
  <p:transition spd="med">
    <p:pull/>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2" name="그림 1"/>
          <p:cNvPicPr>
            <a:picLocks noChangeAspect="1"/>
          </p:cNvPicPr>
          <p:nvPr/>
        </p:nvPicPr>
        <p:blipFill>
          <a:blip r:embed="rId3"/>
          <a:stretch>
            <a:fillRect/>
          </a:stretch>
        </p:blipFill>
        <p:spPr>
          <a:xfrm>
            <a:off x="6999357" y="1071692"/>
            <a:ext cx="3865072" cy="3942760"/>
          </a:xfrm>
          <a:prstGeom prst="rect">
            <a:avLst/>
          </a:prstGeom>
        </p:spPr>
      </p:pic>
      <p:sp>
        <p:nvSpPr>
          <p:cNvPr id="3" name="TextBox 2"/>
          <p:cNvSpPr txBox="1"/>
          <p:nvPr/>
        </p:nvSpPr>
        <p:spPr>
          <a:xfrm>
            <a:off x="982746" y="1428562"/>
            <a:ext cx="6016611" cy="2400657"/>
          </a:xfrm>
          <a:prstGeom prst="rect">
            <a:avLst/>
          </a:prstGeom>
          <a:noFill/>
        </p:spPr>
        <p:txBody>
          <a:bodyPr wrap="square" rtlCol="0">
            <a:spAutoFit/>
          </a:bodyPr>
          <a:lstStyle/>
          <a:p>
            <a:pPr marL="342900" indent="-342900">
              <a:buFont typeface="Arial" panose="020B0604020202020204" pitchFamily="34" charset="0"/>
              <a:buChar char="•"/>
            </a:pPr>
            <a:r>
              <a:rPr lang="en-US" altLang="ko-KR" sz="3000" dirty="0" smtClean="0">
                <a:solidFill>
                  <a:srgbClr val="FF0000"/>
                </a:solidFill>
              </a:rPr>
              <a:t>Divide</a:t>
            </a:r>
            <a:r>
              <a:rPr lang="en-US" altLang="ko-KR" sz="3000" dirty="0" smtClean="0"/>
              <a:t> </a:t>
            </a:r>
            <a:r>
              <a:rPr lang="en-US" altLang="ko-KR" sz="3000" dirty="0"/>
              <a:t>the frame to blocks </a:t>
            </a:r>
            <a:endParaRPr lang="en-US" altLang="ko-KR" sz="3000" dirty="0" smtClean="0"/>
          </a:p>
          <a:p>
            <a:r>
              <a:rPr lang="en-US" altLang="ko-KR" sz="3000" dirty="0" smtClean="0"/>
              <a:t>in </a:t>
            </a:r>
            <a:r>
              <a:rPr lang="en-US" altLang="ko-KR" sz="3000" dirty="0">
                <a:solidFill>
                  <a:srgbClr val="FF0000"/>
                </a:solidFill>
              </a:rPr>
              <a:t>fixed</a:t>
            </a:r>
            <a:r>
              <a:rPr lang="en-US" altLang="ko-KR" sz="3000" dirty="0"/>
              <a:t> </a:t>
            </a:r>
            <a:r>
              <a:rPr lang="en-US" altLang="ko-KR" sz="3000" dirty="0" smtClean="0"/>
              <a:t>size, </a:t>
            </a:r>
          </a:p>
          <a:p>
            <a:r>
              <a:rPr lang="en-US" altLang="ko-KR" sz="3000" dirty="0" smtClean="0"/>
              <a:t>and </a:t>
            </a:r>
            <a:r>
              <a:rPr lang="en-US" altLang="ko-KR" sz="3000" dirty="0">
                <a:solidFill>
                  <a:srgbClr val="FF0000"/>
                </a:solidFill>
              </a:rPr>
              <a:t>find</a:t>
            </a:r>
            <a:r>
              <a:rPr lang="en-US" altLang="ko-KR" sz="3000" dirty="0"/>
              <a:t> the </a:t>
            </a:r>
            <a:r>
              <a:rPr lang="en-US" altLang="ko-KR" sz="3000" dirty="0">
                <a:solidFill>
                  <a:srgbClr val="FF0000"/>
                </a:solidFill>
              </a:rPr>
              <a:t>similar block </a:t>
            </a:r>
            <a:r>
              <a:rPr lang="en-US" altLang="ko-KR" sz="3000" dirty="0"/>
              <a:t>compared to </a:t>
            </a:r>
            <a:r>
              <a:rPr lang="en-US" altLang="ko-KR" sz="3000" dirty="0" smtClean="0"/>
              <a:t>target of the </a:t>
            </a:r>
            <a:r>
              <a:rPr lang="en-US" altLang="ko-KR" sz="3000" dirty="0"/>
              <a:t>block.</a:t>
            </a:r>
            <a:endParaRPr lang="ko-KR" altLang="en-US" sz="3000" dirty="0"/>
          </a:p>
          <a:p>
            <a:endParaRPr lang="ko-KR" altLang="en-US" sz="3000" dirty="0"/>
          </a:p>
        </p:txBody>
      </p:sp>
    </p:spTree>
    <p:extLst>
      <p:ext uri="{BB962C8B-B14F-4D97-AF65-F5344CB8AC3E}">
        <p14:creationId xmlns:p14="http://schemas.microsoft.com/office/powerpoint/2010/main" val="2205309226"/>
      </p:ext>
    </p:extLst>
  </p:cSld>
  <p:clrMapOvr>
    <a:masterClrMapping/>
  </p:clrMapOvr>
  <p:transition spd="med">
    <p:pull/>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 name="TextBox 3"/>
          <p:cNvSpPr txBox="1"/>
          <p:nvPr/>
        </p:nvSpPr>
        <p:spPr>
          <a:xfrm>
            <a:off x="672441" y="571029"/>
            <a:ext cx="8708572" cy="630942"/>
          </a:xfrm>
          <a:prstGeom prst="rect">
            <a:avLst/>
          </a:prstGeom>
          <a:noFill/>
        </p:spPr>
        <p:txBody>
          <a:bodyPr wrap="square" rtlCol="0">
            <a:spAutoFit/>
          </a:bodyPr>
          <a:lstStyle/>
          <a:p>
            <a:r>
              <a:rPr lang="en-US" altLang="ko-KR" sz="3500" dirty="0" smtClean="0"/>
              <a:t>2. </a:t>
            </a:r>
            <a:r>
              <a:rPr lang="en-US" altLang="ko-KR" sz="3500" dirty="0" err="1" smtClean="0"/>
              <a:t>Meanshift</a:t>
            </a:r>
            <a:r>
              <a:rPr lang="en-US" altLang="ko-KR" sz="3500" dirty="0" smtClean="0"/>
              <a:t> method</a:t>
            </a:r>
            <a:endParaRPr lang="ko-KR" altLang="en-US" sz="3500" dirty="0">
              <a:solidFill>
                <a:srgbClr val="FF0000"/>
              </a:solidFill>
            </a:endParaRPr>
          </a:p>
        </p:txBody>
      </p:sp>
      <p:sp>
        <p:nvSpPr>
          <p:cNvPr id="6" name="TextBox 5"/>
          <p:cNvSpPr txBox="1"/>
          <p:nvPr/>
        </p:nvSpPr>
        <p:spPr>
          <a:xfrm>
            <a:off x="672441" y="1805008"/>
            <a:ext cx="6126565" cy="1831271"/>
          </a:xfrm>
          <a:prstGeom prst="rect">
            <a:avLst/>
          </a:prstGeom>
          <a:noFill/>
        </p:spPr>
        <p:txBody>
          <a:bodyPr wrap="square" rtlCol="0">
            <a:spAutoFit/>
          </a:bodyPr>
          <a:lstStyle/>
          <a:p>
            <a:pPr marL="457200" indent="-457200">
              <a:buFont typeface="Arial" panose="020B0604020202020204" pitchFamily="34" charset="0"/>
              <a:buChar char="•"/>
            </a:pPr>
            <a:r>
              <a:rPr lang="en-US" altLang="ko-KR" sz="3000" dirty="0" smtClean="0"/>
              <a:t>objects whose appearance </a:t>
            </a:r>
          </a:p>
          <a:p>
            <a:r>
              <a:rPr lang="en-US" altLang="ko-KR" sz="3000" dirty="0" smtClean="0"/>
              <a:t>Efficient approach to tracking </a:t>
            </a:r>
          </a:p>
          <a:p>
            <a:r>
              <a:rPr lang="en-US" altLang="ko-KR" sz="3000" dirty="0" smtClean="0"/>
              <a:t>is defined by </a:t>
            </a:r>
            <a:r>
              <a:rPr lang="en-US" altLang="ko-KR" sz="3000" dirty="0" smtClean="0">
                <a:solidFill>
                  <a:srgbClr val="FF0000"/>
                </a:solidFill>
              </a:rPr>
              <a:t>histogram</a:t>
            </a:r>
          </a:p>
          <a:p>
            <a:endParaRPr lang="en-US" altLang="ko-KR" sz="2300" dirty="0"/>
          </a:p>
        </p:txBody>
      </p:sp>
      <p:pic>
        <p:nvPicPr>
          <p:cNvPr id="2" name="그림 1"/>
          <p:cNvPicPr>
            <a:picLocks noChangeAspect="1"/>
          </p:cNvPicPr>
          <p:nvPr/>
        </p:nvPicPr>
        <p:blipFill>
          <a:blip r:embed="rId3"/>
          <a:stretch>
            <a:fillRect/>
          </a:stretch>
        </p:blipFill>
        <p:spPr>
          <a:xfrm>
            <a:off x="6799006" y="1517278"/>
            <a:ext cx="3619500" cy="3743325"/>
          </a:xfrm>
          <a:prstGeom prst="rect">
            <a:avLst/>
          </a:prstGeom>
        </p:spPr>
      </p:pic>
    </p:spTree>
    <p:extLst>
      <p:ext uri="{BB962C8B-B14F-4D97-AF65-F5344CB8AC3E}">
        <p14:creationId xmlns:p14="http://schemas.microsoft.com/office/powerpoint/2010/main" val="1158959536"/>
      </p:ext>
    </p:extLst>
  </p:cSld>
  <p:clrMapOvr>
    <a:masterClrMapping/>
  </p:clrMapOvr>
  <p:transition spd="med">
    <p:pull/>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 name="TextBox 5"/>
          <p:cNvSpPr txBox="1"/>
          <p:nvPr/>
        </p:nvSpPr>
        <p:spPr>
          <a:xfrm>
            <a:off x="672441" y="1539537"/>
            <a:ext cx="10590296" cy="1015663"/>
          </a:xfrm>
          <a:prstGeom prst="rect">
            <a:avLst/>
          </a:prstGeom>
          <a:noFill/>
        </p:spPr>
        <p:txBody>
          <a:bodyPr wrap="square" rtlCol="0">
            <a:spAutoFit/>
          </a:bodyPr>
          <a:lstStyle/>
          <a:p>
            <a:pPr marL="285750" indent="-285750">
              <a:buFont typeface="Arial" panose="020B0604020202020204" pitchFamily="34" charset="0"/>
              <a:buChar char="•"/>
            </a:pPr>
            <a:r>
              <a:rPr lang="en-US" altLang="ko-KR" sz="3000" dirty="0" smtClean="0"/>
              <a:t>Given a small </a:t>
            </a:r>
            <a:r>
              <a:rPr lang="en-US" altLang="ko-KR" sz="3000" dirty="0" smtClean="0">
                <a:solidFill>
                  <a:srgbClr val="FF0000"/>
                </a:solidFill>
              </a:rPr>
              <a:t>window</a:t>
            </a:r>
            <a:r>
              <a:rPr lang="en-US" altLang="ko-KR" sz="3000" dirty="0" smtClean="0"/>
              <a:t> and we have to </a:t>
            </a:r>
            <a:r>
              <a:rPr lang="en-US" altLang="ko-KR" sz="3000" dirty="0" smtClean="0">
                <a:solidFill>
                  <a:srgbClr val="FF0000"/>
                </a:solidFill>
              </a:rPr>
              <a:t>move</a:t>
            </a:r>
            <a:r>
              <a:rPr lang="en-US" altLang="ko-KR" sz="3000" dirty="0" smtClean="0"/>
              <a:t> that window to the area of </a:t>
            </a:r>
            <a:r>
              <a:rPr lang="en-US" altLang="ko-KR" sz="3000" dirty="0" smtClean="0">
                <a:solidFill>
                  <a:srgbClr val="FF0000"/>
                </a:solidFill>
              </a:rPr>
              <a:t>maximum pixel density</a:t>
            </a:r>
            <a:r>
              <a:rPr lang="en-US" altLang="ko-KR" sz="3000" dirty="0" smtClean="0"/>
              <a:t>.</a:t>
            </a:r>
            <a:endParaRPr lang="ko-KR" altLang="en-US" sz="3000" dirty="0"/>
          </a:p>
        </p:txBody>
      </p:sp>
      <p:pic>
        <p:nvPicPr>
          <p:cNvPr id="7" name="그림 6"/>
          <p:cNvPicPr/>
          <p:nvPr/>
        </p:nvPicPr>
        <p:blipFill>
          <a:blip r:embed="rId3"/>
          <a:stretch>
            <a:fillRect/>
          </a:stretch>
        </p:blipFill>
        <p:spPr>
          <a:xfrm>
            <a:off x="504721" y="3497943"/>
            <a:ext cx="2682240" cy="2032443"/>
          </a:xfrm>
          <a:prstGeom prst="rect">
            <a:avLst/>
          </a:prstGeom>
        </p:spPr>
      </p:pic>
      <p:pic>
        <p:nvPicPr>
          <p:cNvPr id="8" name="그림 7"/>
          <p:cNvPicPr/>
          <p:nvPr/>
        </p:nvPicPr>
        <p:blipFill>
          <a:blip r:embed="rId4"/>
          <a:stretch>
            <a:fillRect/>
          </a:stretch>
        </p:blipFill>
        <p:spPr>
          <a:xfrm>
            <a:off x="3382480" y="3497943"/>
            <a:ext cx="2647950" cy="2096895"/>
          </a:xfrm>
          <a:prstGeom prst="rect">
            <a:avLst/>
          </a:prstGeom>
        </p:spPr>
      </p:pic>
      <p:pic>
        <p:nvPicPr>
          <p:cNvPr id="9" name="그림 8"/>
          <p:cNvPicPr/>
          <p:nvPr/>
        </p:nvPicPr>
        <p:blipFill>
          <a:blip r:embed="rId4"/>
          <a:stretch>
            <a:fillRect/>
          </a:stretch>
        </p:blipFill>
        <p:spPr>
          <a:xfrm>
            <a:off x="6225949" y="3497943"/>
            <a:ext cx="2647950" cy="2128328"/>
          </a:xfrm>
          <a:prstGeom prst="rect">
            <a:avLst/>
          </a:prstGeom>
        </p:spPr>
      </p:pic>
      <p:pic>
        <p:nvPicPr>
          <p:cNvPr id="10" name="그림 9"/>
          <p:cNvPicPr/>
          <p:nvPr/>
        </p:nvPicPr>
        <p:blipFill>
          <a:blip r:embed="rId5"/>
          <a:stretch>
            <a:fillRect/>
          </a:stretch>
        </p:blipFill>
        <p:spPr>
          <a:xfrm>
            <a:off x="9069418" y="3497943"/>
            <a:ext cx="2717165" cy="2191193"/>
          </a:xfrm>
          <a:prstGeom prst="rect">
            <a:avLst/>
          </a:prstGeom>
        </p:spPr>
      </p:pic>
    </p:spTree>
    <p:extLst>
      <p:ext uri="{BB962C8B-B14F-4D97-AF65-F5344CB8AC3E}">
        <p14:creationId xmlns:p14="http://schemas.microsoft.com/office/powerpoint/2010/main" val="1600159679"/>
      </p:ext>
    </p:extLst>
  </p:cSld>
  <p:clrMapOvr>
    <a:masterClrMapping/>
  </p:clrMapOvr>
  <p:transition spd="med">
    <p:pull/>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 name="TextBox 1"/>
          <p:cNvSpPr txBox="1"/>
          <p:nvPr/>
        </p:nvSpPr>
        <p:spPr>
          <a:xfrm>
            <a:off x="1047331" y="2026266"/>
            <a:ext cx="10279430" cy="1938992"/>
          </a:xfrm>
          <a:prstGeom prst="rect">
            <a:avLst/>
          </a:prstGeom>
          <a:noFill/>
        </p:spPr>
        <p:txBody>
          <a:bodyPr wrap="square" rtlCol="0">
            <a:spAutoFit/>
          </a:bodyPr>
          <a:lstStyle/>
          <a:p>
            <a:pPr algn="ctr"/>
            <a:r>
              <a:rPr lang="en-US" altLang="ko-KR" sz="6000" b="1" dirty="0" smtClean="0">
                <a:solidFill>
                  <a:srgbClr val="FF0000"/>
                </a:solidFill>
              </a:rPr>
              <a:t>3. TLD</a:t>
            </a:r>
          </a:p>
          <a:p>
            <a:pPr algn="ctr"/>
            <a:r>
              <a:rPr lang="en-US" altLang="ko-KR" sz="6000" dirty="0" smtClean="0">
                <a:solidFill>
                  <a:srgbClr val="FF0000"/>
                </a:solidFill>
              </a:rPr>
              <a:t>(Tracking-Learning-Detection)</a:t>
            </a:r>
            <a:endParaRPr lang="ko-KR" altLang="en-US" sz="6000" dirty="0">
              <a:solidFill>
                <a:srgbClr val="FF0000"/>
              </a:solidFill>
            </a:endParaRPr>
          </a:p>
        </p:txBody>
      </p:sp>
      <p:sp>
        <p:nvSpPr>
          <p:cNvPr id="10" name="TextBox 9"/>
          <p:cNvSpPr txBox="1"/>
          <p:nvPr/>
        </p:nvSpPr>
        <p:spPr>
          <a:xfrm>
            <a:off x="1047331" y="4556106"/>
            <a:ext cx="10279430" cy="477054"/>
          </a:xfrm>
          <a:prstGeom prst="rect">
            <a:avLst/>
          </a:prstGeom>
          <a:noFill/>
        </p:spPr>
        <p:txBody>
          <a:bodyPr wrap="square" rtlCol="0">
            <a:spAutoFit/>
          </a:bodyPr>
          <a:lstStyle/>
          <a:p>
            <a:r>
              <a:rPr lang="en-US" altLang="ko-KR" sz="2500" dirty="0" smtClean="0"/>
              <a:t>Real-time algorithm for tracking of unknown objects in video streams</a:t>
            </a:r>
            <a:endParaRPr lang="ko-KR" altLang="en-US" sz="2500" dirty="0"/>
          </a:p>
        </p:txBody>
      </p:sp>
    </p:spTree>
    <p:extLst>
      <p:ext uri="{BB962C8B-B14F-4D97-AF65-F5344CB8AC3E}">
        <p14:creationId xmlns:p14="http://schemas.microsoft.com/office/powerpoint/2010/main" val="374720528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3" name="그림 2"/>
          <p:cNvPicPr>
            <a:picLocks noChangeAspect="1"/>
          </p:cNvPicPr>
          <p:nvPr/>
        </p:nvPicPr>
        <p:blipFill>
          <a:blip r:embed="rId3"/>
          <a:stretch>
            <a:fillRect/>
          </a:stretch>
        </p:blipFill>
        <p:spPr>
          <a:xfrm>
            <a:off x="5852841" y="778736"/>
            <a:ext cx="4780326" cy="5073424"/>
          </a:xfrm>
          <a:prstGeom prst="rect">
            <a:avLst/>
          </a:prstGeom>
        </p:spPr>
      </p:pic>
      <p:sp>
        <p:nvSpPr>
          <p:cNvPr id="4" name="TextBox 3"/>
          <p:cNvSpPr txBox="1"/>
          <p:nvPr/>
        </p:nvSpPr>
        <p:spPr>
          <a:xfrm>
            <a:off x="672441" y="648085"/>
            <a:ext cx="4395948" cy="630942"/>
          </a:xfrm>
          <a:prstGeom prst="rect">
            <a:avLst/>
          </a:prstGeom>
          <a:noFill/>
        </p:spPr>
        <p:txBody>
          <a:bodyPr wrap="square" rtlCol="0">
            <a:spAutoFit/>
          </a:bodyPr>
          <a:lstStyle/>
          <a:p>
            <a:r>
              <a:rPr lang="en-US" altLang="ko-KR" sz="3500" dirty="0" smtClean="0"/>
              <a:t>definition</a:t>
            </a:r>
            <a:endParaRPr lang="ko-KR" altLang="en-US" sz="3500" dirty="0"/>
          </a:p>
        </p:txBody>
      </p:sp>
      <p:sp>
        <p:nvSpPr>
          <p:cNvPr id="7" name="TextBox 6"/>
          <p:cNvSpPr txBox="1"/>
          <p:nvPr/>
        </p:nvSpPr>
        <p:spPr>
          <a:xfrm>
            <a:off x="672440" y="1644537"/>
            <a:ext cx="4712359" cy="1384995"/>
          </a:xfrm>
          <a:prstGeom prst="rect">
            <a:avLst/>
          </a:prstGeom>
          <a:noFill/>
        </p:spPr>
        <p:txBody>
          <a:bodyPr wrap="square" rtlCol="0">
            <a:spAutoFit/>
          </a:bodyPr>
          <a:lstStyle/>
          <a:p>
            <a:r>
              <a:rPr lang="en-US" altLang="ko-KR" sz="3000" b="1" dirty="0" smtClean="0">
                <a:solidFill>
                  <a:srgbClr val="1AD20C"/>
                </a:solidFill>
              </a:rPr>
              <a:t>Object detection :</a:t>
            </a:r>
          </a:p>
          <a:p>
            <a:r>
              <a:rPr lang="en-US" altLang="ko-KR" sz="2700" dirty="0" smtClean="0"/>
              <a:t>Detect a particular object in an image</a:t>
            </a:r>
            <a:endParaRPr lang="ko-KR" altLang="en-US" sz="2700" dirty="0"/>
          </a:p>
        </p:txBody>
      </p:sp>
      <p:sp>
        <p:nvSpPr>
          <p:cNvPr id="8" name="TextBox 7"/>
          <p:cNvSpPr txBox="1"/>
          <p:nvPr/>
        </p:nvSpPr>
        <p:spPr>
          <a:xfrm>
            <a:off x="672440" y="3498042"/>
            <a:ext cx="4858205" cy="1800493"/>
          </a:xfrm>
          <a:prstGeom prst="rect">
            <a:avLst/>
          </a:prstGeom>
          <a:noFill/>
        </p:spPr>
        <p:txBody>
          <a:bodyPr wrap="square" rtlCol="0">
            <a:spAutoFit/>
          </a:bodyPr>
          <a:lstStyle/>
          <a:p>
            <a:r>
              <a:rPr lang="en-US" altLang="ko-KR" sz="3000" b="1" dirty="0" smtClean="0">
                <a:solidFill>
                  <a:srgbClr val="1AD20C"/>
                </a:solidFill>
              </a:rPr>
              <a:t>Object tracking :</a:t>
            </a:r>
          </a:p>
          <a:p>
            <a:r>
              <a:rPr lang="en-US" altLang="ko-KR" sz="2700" dirty="0" smtClean="0"/>
              <a:t>To track an object(or multiple objects) over a sequence of images</a:t>
            </a:r>
            <a:endParaRPr lang="ko-KR" altLang="en-US" sz="2700" dirty="0"/>
          </a:p>
        </p:txBody>
      </p:sp>
    </p:spTree>
    <p:extLst>
      <p:ext uri="{BB962C8B-B14F-4D97-AF65-F5344CB8AC3E}">
        <p14:creationId xmlns:p14="http://schemas.microsoft.com/office/powerpoint/2010/main" val="3352580674"/>
      </p:ext>
    </p:extLst>
  </p:cSld>
  <p:clrMapOvr>
    <a:masterClrMapping/>
  </p:clrMapOvr>
  <p:transition spd="med">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37" name="그룹 36"/>
          <p:cNvGrpSpPr/>
          <p:nvPr/>
        </p:nvGrpSpPr>
        <p:grpSpPr>
          <a:xfrm>
            <a:off x="4607434" y="2099388"/>
            <a:ext cx="2276156" cy="2278743"/>
            <a:chOff x="815178" y="2017485"/>
            <a:chExt cx="2276156" cy="2278743"/>
          </a:xfrm>
        </p:grpSpPr>
        <p:sp>
          <p:nvSpPr>
            <p:cNvPr id="38" name="타원 37"/>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39" name="TextBox 38"/>
            <p:cNvSpPr txBox="1"/>
            <p:nvPr/>
          </p:nvSpPr>
          <p:spPr>
            <a:xfrm>
              <a:off x="1383321" y="3158929"/>
              <a:ext cx="1322991" cy="553998"/>
            </a:xfrm>
            <a:prstGeom prst="rect">
              <a:avLst/>
            </a:prstGeom>
            <a:noFill/>
          </p:spPr>
          <p:txBody>
            <a:bodyPr wrap="square" rtlCol="0">
              <a:spAutoFit/>
            </a:bodyPr>
            <a:lstStyle/>
            <a:p>
              <a:r>
                <a:rPr lang="en-US" altLang="ko-KR" sz="3000" dirty="0" smtClean="0">
                  <a:solidFill>
                    <a:schemeClr val="tx1">
                      <a:lumMod val="75000"/>
                      <a:lumOff val="25000"/>
                    </a:schemeClr>
                  </a:solidFill>
                  <a:latin typeface="+mj-lt"/>
                  <a:ea typeface="나눔고딕 ExtraBold" panose="020D0904000000000000" pitchFamily="50" charset="-127"/>
                </a:rPr>
                <a:t>What</a:t>
              </a:r>
              <a:endParaRPr lang="ko-KR" altLang="en-US" sz="3000" dirty="0">
                <a:solidFill>
                  <a:schemeClr val="tx1">
                    <a:lumMod val="75000"/>
                    <a:lumOff val="25000"/>
                  </a:schemeClr>
                </a:solidFill>
                <a:latin typeface="+mj-lt"/>
                <a:ea typeface="나눔고딕 ExtraBold" panose="020D0904000000000000" pitchFamily="50" charset="-127"/>
              </a:endParaRPr>
            </a:p>
          </p:txBody>
        </p:sp>
        <p:sp>
          <p:nvSpPr>
            <p:cNvPr id="40" name="TextBox 39"/>
            <p:cNvSpPr txBox="1"/>
            <p:nvPr/>
          </p:nvSpPr>
          <p:spPr>
            <a:xfrm>
              <a:off x="1546782" y="2448970"/>
              <a:ext cx="996071" cy="707886"/>
            </a:xfrm>
            <a:prstGeom prst="rect">
              <a:avLst/>
            </a:prstGeom>
            <a:noFill/>
          </p:spPr>
          <p:txBody>
            <a:bodyPr wrap="square" rtlCol="0">
              <a:spAutoFit/>
            </a:bodyPr>
            <a:lstStyle/>
            <a:p>
              <a:r>
                <a:rPr lang="en-US" altLang="ko-KR" sz="4000" dirty="0" smtClean="0">
                  <a:solidFill>
                    <a:srgbClr val="00B050"/>
                  </a:solidFill>
                  <a:latin typeface="+mj-lt"/>
                  <a:ea typeface="나눔고딕 ExtraBold" panose="020D0904000000000000" pitchFamily="50" charset="-127"/>
                </a:rPr>
                <a:t>02</a:t>
              </a:r>
              <a:endParaRPr lang="ko-KR" altLang="en-US" sz="4000" dirty="0">
                <a:solidFill>
                  <a:srgbClr val="00B050"/>
                </a:solidFill>
                <a:latin typeface="+mj-lt"/>
                <a:ea typeface="나눔고딕 ExtraBold" panose="020D0904000000000000" pitchFamily="50" charset="-127"/>
              </a:endParaRPr>
            </a:p>
          </p:txBody>
        </p:sp>
      </p:grpSp>
      <p:grpSp>
        <p:nvGrpSpPr>
          <p:cNvPr id="41" name="그룹 40"/>
          <p:cNvGrpSpPr/>
          <p:nvPr/>
        </p:nvGrpSpPr>
        <p:grpSpPr>
          <a:xfrm>
            <a:off x="8167686" y="2079080"/>
            <a:ext cx="2276156" cy="2278743"/>
            <a:chOff x="815178" y="2017485"/>
            <a:chExt cx="2276156" cy="2278743"/>
          </a:xfrm>
        </p:grpSpPr>
        <p:sp>
          <p:nvSpPr>
            <p:cNvPr id="42" name="타원 41"/>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43" name="TextBox 42"/>
            <p:cNvSpPr txBox="1"/>
            <p:nvPr/>
          </p:nvSpPr>
          <p:spPr>
            <a:xfrm>
              <a:off x="1428872" y="3117237"/>
              <a:ext cx="1100924" cy="553998"/>
            </a:xfrm>
            <a:prstGeom prst="rect">
              <a:avLst/>
            </a:prstGeom>
            <a:noFill/>
          </p:spPr>
          <p:txBody>
            <a:bodyPr wrap="square" rtlCol="0">
              <a:spAutoFit/>
            </a:bodyPr>
            <a:lstStyle/>
            <a:p>
              <a:r>
                <a:rPr lang="en-US" altLang="ko-KR" sz="3000" dirty="0" smtClean="0">
                  <a:solidFill>
                    <a:schemeClr val="tx1">
                      <a:lumMod val="75000"/>
                      <a:lumOff val="25000"/>
                    </a:schemeClr>
                  </a:solidFill>
                  <a:latin typeface="+mj-lt"/>
                  <a:ea typeface="나눔고딕 ExtraBold" panose="020D0904000000000000" pitchFamily="50" charset="-127"/>
                </a:rPr>
                <a:t>How</a:t>
              </a:r>
            </a:p>
          </p:txBody>
        </p:sp>
        <p:sp>
          <p:nvSpPr>
            <p:cNvPr id="44" name="TextBox 43"/>
            <p:cNvSpPr txBox="1"/>
            <p:nvPr/>
          </p:nvSpPr>
          <p:spPr>
            <a:xfrm>
              <a:off x="1546782" y="2448970"/>
              <a:ext cx="996071" cy="707886"/>
            </a:xfrm>
            <a:prstGeom prst="rect">
              <a:avLst/>
            </a:prstGeom>
            <a:noFill/>
          </p:spPr>
          <p:txBody>
            <a:bodyPr wrap="square" rtlCol="0">
              <a:spAutoFit/>
            </a:bodyPr>
            <a:lstStyle/>
            <a:p>
              <a:r>
                <a:rPr lang="en-US" altLang="ko-KR" sz="4000" dirty="0" smtClean="0">
                  <a:solidFill>
                    <a:srgbClr val="00B050"/>
                  </a:solidFill>
                  <a:latin typeface="+mj-lt"/>
                  <a:ea typeface="나눔고딕 ExtraBold" panose="020D0904000000000000" pitchFamily="50" charset="-127"/>
                </a:rPr>
                <a:t>03</a:t>
              </a:r>
              <a:endParaRPr lang="ko-KR" altLang="en-US" sz="4000" dirty="0">
                <a:solidFill>
                  <a:srgbClr val="00B050"/>
                </a:solidFill>
                <a:latin typeface="+mj-lt"/>
                <a:ea typeface="나눔고딕 ExtraBold" panose="020D0904000000000000" pitchFamily="50" charset="-127"/>
              </a:endParaRPr>
            </a:p>
          </p:txBody>
        </p:sp>
      </p:grpSp>
      <p:grpSp>
        <p:nvGrpSpPr>
          <p:cNvPr id="3" name="그룹 2"/>
          <p:cNvGrpSpPr/>
          <p:nvPr/>
        </p:nvGrpSpPr>
        <p:grpSpPr>
          <a:xfrm>
            <a:off x="1133807" y="2079080"/>
            <a:ext cx="2276156" cy="2278743"/>
            <a:chOff x="1133807" y="2079080"/>
            <a:chExt cx="2276156" cy="2278743"/>
          </a:xfrm>
        </p:grpSpPr>
        <p:grpSp>
          <p:nvGrpSpPr>
            <p:cNvPr id="4" name="그룹 3"/>
            <p:cNvGrpSpPr/>
            <p:nvPr/>
          </p:nvGrpSpPr>
          <p:grpSpPr>
            <a:xfrm>
              <a:off x="1133807" y="2079080"/>
              <a:ext cx="2276156" cy="2278743"/>
              <a:chOff x="815178" y="2017485"/>
              <a:chExt cx="2276156" cy="2278743"/>
            </a:xfrm>
          </p:grpSpPr>
          <p:sp>
            <p:nvSpPr>
              <p:cNvPr id="2" name="타원 1"/>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24" name="TextBox 23"/>
              <p:cNvSpPr txBox="1"/>
              <p:nvPr/>
            </p:nvSpPr>
            <p:spPr>
              <a:xfrm>
                <a:off x="1575807" y="2507027"/>
                <a:ext cx="804757" cy="707886"/>
              </a:xfrm>
              <a:prstGeom prst="rect">
                <a:avLst/>
              </a:prstGeom>
              <a:noFill/>
            </p:spPr>
            <p:txBody>
              <a:bodyPr wrap="square" rtlCol="0">
                <a:spAutoFit/>
              </a:bodyPr>
              <a:lstStyle/>
              <a:p>
                <a:r>
                  <a:rPr lang="en-US" altLang="ko-KR" sz="4000" dirty="0" smtClean="0">
                    <a:solidFill>
                      <a:srgbClr val="00B050"/>
                    </a:solidFill>
                    <a:latin typeface="+mj-lt"/>
                    <a:ea typeface="나눔고딕 ExtraBold" panose="020D0904000000000000" pitchFamily="50" charset="-127"/>
                  </a:rPr>
                  <a:t>01</a:t>
                </a:r>
                <a:endParaRPr lang="ko-KR" altLang="en-US" sz="4000" dirty="0">
                  <a:solidFill>
                    <a:srgbClr val="00B050"/>
                  </a:solidFill>
                  <a:latin typeface="+mj-lt"/>
                  <a:ea typeface="나눔고딕 ExtraBold" panose="020D0904000000000000" pitchFamily="50" charset="-127"/>
                </a:endParaRPr>
              </a:p>
            </p:txBody>
          </p:sp>
        </p:grpSp>
        <p:sp>
          <p:nvSpPr>
            <p:cNvPr id="19" name="TextBox 18"/>
            <p:cNvSpPr txBox="1"/>
            <p:nvPr/>
          </p:nvSpPr>
          <p:spPr>
            <a:xfrm>
              <a:off x="1757069" y="3232966"/>
              <a:ext cx="1322991" cy="553998"/>
            </a:xfrm>
            <a:prstGeom prst="rect">
              <a:avLst/>
            </a:prstGeom>
            <a:noFill/>
          </p:spPr>
          <p:txBody>
            <a:bodyPr wrap="square" rtlCol="0">
              <a:spAutoFit/>
            </a:bodyPr>
            <a:lstStyle/>
            <a:p>
              <a:r>
                <a:rPr lang="en-US" altLang="ko-KR" sz="3000" dirty="0" smtClean="0">
                  <a:solidFill>
                    <a:schemeClr val="tx1">
                      <a:lumMod val="75000"/>
                      <a:lumOff val="25000"/>
                    </a:schemeClr>
                  </a:solidFill>
                  <a:latin typeface="+mj-lt"/>
                  <a:ea typeface="나눔고딕 ExtraBold" panose="020D0904000000000000" pitchFamily="50" charset="-127"/>
                </a:rPr>
                <a:t>Why</a:t>
              </a:r>
              <a:endParaRPr lang="ko-KR" altLang="en-US" sz="3000" dirty="0">
                <a:solidFill>
                  <a:schemeClr val="tx1">
                    <a:lumMod val="75000"/>
                    <a:lumOff val="25000"/>
                  </a:schemeClr>
                </a:solidFill>
                <a:latin typeface="+mj-lt"/>
                <a:ea typeface="나눔고딕 ExtraBold" panose="020D0904000000000000" pitchFamily="50" charset="-127"/>
              </a:endParaRPr>
            </a:p>
          </p:txBody>
        </p:sp>
      </p:grpSp>
    </p:spTree>
    <p:extLst>
      <p:ext uri="{BB962C8B-B14F-4D97-AF65-F5344CB8AC3E}">
        <p14:creationId xmlns:p14="http://schemas.microsoft.com/office/powerpoint/2010/main" val="2277541030"/>
      </p:ext>
    </p:extLst>
  </p:cSld>
  <p:clrMapOvr>
    <a:masterClrMapping/>
  </p:clrMapOvr>
  <p:transition spd="med">
    <p:pull/>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3" name="그룹 2"/>
          <p:cNvGrpSpPr/>
          <p:nvPr/>
        </p:nvGrpSpPr>
        <p:grpSpPr>
          <a:xfrm>
            <a:off x="672441" y="3033057"/>
            <a:ext cx="10232571" cy="2510427"/>
            <a:chOff x="537029" y="3003675"/>
            <a:chExt cx="10232571" cy="2510427"/>
          </a:xfrm>
        </p:grpSpPr>
        <p:pic>
          <p:nvPicPr>
            <p:cNvPr id="4" name="그림 3"/>
            <p:cNvPicPr/>
            <p:nvPr/>
          </p:nvPicPr>
          <p:blipFill>
            <a:blip r:embed="rId3"/>
            <a:stretch>
              <a:fillRect/>
            </a:stretch>
          </p:blipFill>
          <p:spPr>
            <a:xfrm>
              <a:off x="537029" y="3003675"/>
              <a:ext cx="3433489" cy="2502443"/>
            </a:xfrm>
            <a:prstGeom prst="rect">
              <a:avLst/>
            </a:prstGeom>
          </p:spPr>
        </p:pic>
        <p:pic>
          <p:nvPicPr>
            <p:cNvPr id="5" name="그림 4"/>
            <p:cNvPicPr/>
            <p:nvPr/>
          </p:nvPicPr>
          <p:blipFill>
            <a:blip r:embed="rId4"/>
            <a:stretch>
              <a:fillRect/>
            </a:stretch>
          </p:blipFill>
          <p:spPr>
            <a:xfrm>
              <a:off x="4118858" y="3003675"/>
              <a:ext cx="3222172" cy="2502443"/>
            </a:xfrm>
            <a:prstGeom prst="rect">
              <a:avLst/>
            </a:prstGeom>
          </p:spPr>
        </p:pic>
        <p:pic>
          <p:nvPicPr>
            <p:cNvPr id="6" name="그림 5"/>
            <p:cNvPicPr/>
            <p:nvPr/>
          </p:nvPicPr>
          <p:blipFill>
            <a:blip r:embed="rId5"/>
            <a:stretch>
              <a:fillRect/>
            </a:stretch>
          </p:blipFill>
          <p:spPr>
            <a:xfrm>
              <a:off x="7489370" y="3003675"/>
              <a:ext cx="3280230" cy="2510427"/>
            </a:xfrm>
            <a:prstGeom prst="rect">
              <a:avLst/>
            </a:prstGeom>
          </p:spPr>
        </p:pic>
      </p:grpSp>
      <p:sp>
        <p:nvSpPr>
          <p:cNvPr id="7" name="TextBox 6"/>
          <p:cNvSpPr txBox="1"/>
          <p:nvPr/>
        </p:nvSpPr>
        <p:spPr>
          <a:xfrm>
            <a:off x="672441" y="1213502"/>
            <a:ext cx="9698780" cy="923330"/>
          </a:xfrm>
          <a:prstGeom prst="rect">
            <a:avLst/>
          </a:prstGeom>
          <a:noFill/>
        </p:spPr>
        <p:txBody>
          <a:bodyPr wrap="square" rtlCol="0">
            <a:spAutoFit/>
          </a:bodyPr>
          <a:lstStyle/>
          <a:p>
            <a:pPr marL="285750" indent="-285750">
              <a:buFont typeface="Arial" panose="020B0604020202020204" pitchFamily="34" charset="0"/>
              <a:buChar char="•"/>
            </a:pPr>
            <a:r>
              <a:rPr lang="en-US" altLang="ko-KR" sz="2700" dirty="0" smtClean="0"/>
              <a:t>TLD simultaneously tracks the object, learns its appearance and detects it whenever appears in the video</a:t>
            </a:r>
            <a:endParaRPr lang="ko-KR" altLang="en-US" sz="2700" dirty="0"/>
          </a:p>
        </p:txBody>
      </p:sp>
    </p:spTree>
    <p:extLst>
      <p:ext uri="{BB962C8B-B14F-4D97-AF65-F5344CB8AC3E}">
        <p14:creationId xmlns:p14="http://schemas.microsoft.com/office/powerpoint/2010/main" val="19269212"/>
      </p:ext>
    </p:extLst>
  </p:cSld>
  <p:clrMapOvr>
    <a:masterClrMapping/>
  </p:clrMapOvr>
  <p:transition spd="med">
    <p:pull/>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1" name="TextBox 10"/>
          <p:cNvSpPr txBox="1"/>
          <p:nvPr/>
        </p:nvSpPr>
        <p:spPr>
          <a:xfrm>
            <a:off x="910438" y="669454"/>
            <a:ext cx="8844193" cy="630942"/>
          </a:xfrm>
          <a:prstGeom prst="rect">
            <a:avLst/>
          </a:prstGeom>
          <a:noFill/>
        </p:spPr>
        <p:txBody>
          <a:bodyPr wrap="square" rtlCol="0">
            <a:spAutoFit/>
          </a:bodyPr>
          <a:lstStyle/>
          <a:p>
            <a:r>
              <a:rPr lang="en-US" altLang="ko-KR" sz="3500" dirty="0" smtClean="0"/>
              <a:t>What’s the P-N tracker?</a:t>
            </a:r>
            <a:endParaRPr lang="ko-KR" altLang="en-US" sz="3500" dirty="0"/>
          </a:p>
        </p:txBody>
      </p:sp>
      <p:sp>
        <p:nvSpPr>
          <p:cNvPr id="6" name="TextBox 5"/>
          <p:cNvSpPr txBox="1"/>
          <p:nvPr/>
        </p:nvSpPr>
        <p:spPr>
          <a:xfrm>
            <a:off x="6199369" y="1539911"/>
            <a:ext cx="4497049" cy="4093428"/>
          </a:xfrm>
          <a:prstGeom prst="rect">
            <a:avLst/>
          </a:prstGeom>
          <a:noFill/>
        </p:spPr>
        <p:txBody>
          <a:bodyPr wrap="square" rtlCol="0">
            <a:spAutoFit/>
          </a:bodyPr>
          <a:lstStyle/>
          <a:p>
            <a:pPr marL="285750" indent="-285750">
              <a:buFont typeface="Arial" panose="020B0604020202020204" pitchFamily="34" charset="0"/>
              <a:buChar char="•"/>
            </a:pPr>
            <a:r>
              <a:rPr lang="en-US" altLang="ko-KR" sz="2000" dirty="0" smtClean="0"/>
              <a:t>When user assigns a tracking domain, </a:t>
            </a:r>
            <a:r>
              <a:rPr lang="en-US" altLang="ko-KR" sz="2000" b="1" dirty="0" smtClean="0"/>
              <a:t>tracker and detector initialize simultaneously</a:t>
            </a:r>
            <a:r>
              <a:rPr lang="en-US" altLang="ko-KR" sz="2000" dirty="0" smtClean="0"/>
              <a:t>.</a:t>
            </a:r>
          </a:p>
          <a:p>
            <a:pPr marL="285750" indent="-285750">
              <a:buFont typeface="Arial" panose="020B0604020202020204" pitchFamily="34" charset="0"/>
              <a:buChar char="•"/>
            </a:pPr>
            <a:endParaRPr lang="en-US" altLang="ko-KR" sz="2000" dirty="0" smtClean="0"/>
          </a:p>
          <a:p>
            <a:pPr marL="285750" indent="-285750">
              <a:buFont typeface="Arial" panose="020B0604020202020204" pitchFamily="34" charset="0"/>
              <a:buChar char="•"/>
            </a:pPr>
            <a:r>
              <a:rPr lang="en-US" altLang="ko-KR" sz="2000" dirty="0" smtClean="0"/>
              <a:t>After the frames input, they find the object using both tracker and detector. If tracker succeed, makes detector more powerful.</a:t>
            </a:r>
          </a:p>
          <a:p>
            <a:pPr marL="285750" indent="-285750">
              <a:buFont typeface="Arial" panose="020B0604020202020204" pitchFamily="34" charset="0"/>
              <a:buChar char="•"/>
            </a:pPr>
            <a:endParaRPr lang="en-US" altLang="ko-KR" sz="2000" dirty="0" smtClean="0"/>
          </a:p>
          <a:p>
            <a:pPr marL="285750" indent="-285750">
              <a:buFont typeface="Arial" panose="020B0604020202020204" pitchFamily="34" charset="0"/>
              <a:buChar char="•"/>
            </a:pPr>
            <a:r>
              <a:rPr lang="en-US" altLang="ko-KR" sz="2000" dirty="0" smtClean="0"/>
              <a:t>If tracker fails, wait until detector succeed. And if it succeeds, initialize the tracker to detector’s scope and tracking again.</a:t>
            </a:r>
            <a:endParaRPr lang="ko-KR" altLang="en-US" sz="2000" dirty="0"/>
          </a:p>
        </p:txBody>
      </p:sp>
      <p:pic>
        <p:nvPicPr>
          <p:cNvPr id="5" name="그림 4"/>
          <p:cNvPicPr>
            <a:picLocks noChangeAspect="1"/>
          </p:cNvPicPr>
          <p:nvPr/>
        </p:nvPicPr>
        <p:blipFill>
          <a:blip r:embed="rId3"/>
          <a:stretch>
            <a:fillRect/>
          </a:stretch>
        </p:blipFill>
        <p:spPr>
          <a:xfrm>
            <a:off x="672441" y="1869857"/>
            <a:ext cx="5490770" cy="3021457"/>
          </a:xfrm>
          <a:prstGeom prst="rect">
            <a:avLst/>
          </a:prstGeom>
        </p:spPr>
      </p:pic>
    </p:spTree>
    <p:extLst>
      <p:ext uri="{BB962C8B-B14F-4D97-AF65-F5344CB8AC3E}">
        <p14:creationId xmlns:p14="http://schemas.microsoft.com/office/powerpoint/2010/main" val="109266661"/>
      </p:ext>
    </p:extLst>
  </p:cSld>
  <p:clrMapOvr>
    <a:masterClrMapping/>
  </p:clrMapOvr>
  <p:transition spd="med">
    <p:pull/>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1"/>
          <p:cNvSpPr>
            <a:spLocks noGrp="1"/>
          </p:cNvSpPr>
          <p:nvPr>
            <p:ph type="title"/>
          </p:nvPr>
        </p:nvSpPr>
        <p:spPr>
          <a:xfrm>
            <a:off x="911942" y="127861"/>
            <a:ext cx="10515600" cy="1325563"/>
          </a:xfrm>
        </p:spPr>
        <p:txBody>
          <a:bodyPr/>
          <a:lstStyle/>
          <a:p>
            <a:r>
              <a:rPr lang="en-US" altLang="ko-KR" dirty="0" smtClean="0"/>
              <a:t>Result</a:t>
            </a:r>
            <a:endParaRPr lang="ko-KR" altLang="en-US" dirty="0"/>
          </a:p>
        </p:txBody>
      </p:sp>
      <p:sp>
        <p:nvSpPr>
          <p:cNvPr id="5" name="자유형 4"/>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4" name="dance_output">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428851" y="1324179"/>
            <a:ext cx="7735887" cy="4351338"/>
          </a:xfrm>
        </p:spPr>
      </p:pic>
    </p:spTree>
    <p:extLst>
      <p:ext uri="{BB962C8B-B14F-4D97-AF65-F5344CB8AC3E}">
        <p14:creationId xmlns:p14="http://schemas.microsoft.com/office/powerpoint/2010/main" val="1825092552"/>
      </p:ext>
    </p:extLst>
  </p:cSld>
  <p:clrMapOvr>
    <a:masterClrMapping/>
  </p:clrMapOvr>
  <p:transition spd="med">
    <p:pull/>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3" name="그림 2"/>
          <p:cNvPicPr>
            <a:picLocks noChangeAspect="1"/>
          </p:cNvPicPr>
          <p:nvPr/>
        </p:nvPicPr>
        <p:blipFill>
          <a:blip r:embed="rId3"/>
          <a:stretch>
            <a:fillRect/>
          </a:stretch>
        </p:blipFill>
        <p:spPr>
          <a:xfrm>
            <a:off x="926585" y="1452987"/>
            <a:ext cx="9380020" cy="2720807"/>
          </a:xfrm>
          <a:prstGeom prst="rect">
            <a:avLst/>
          </a:prstGeom>
        </p:spPr>
      </p:pic>
      <p:sp>
        <p:nvSpPr>
          <p:cNvPr id="6" name="TextBox 5"/>
          <p:cNvSpPr txBox="1"/>
          <p:nvPr/>
        </p:nvSpPr>
        <p:spPr>
          <a:xfrm>
            <a:off x="1109314" y="4774489"/>
            <a:ext cx="10167623" cy="723275"/>
          </a:xfrm>
          <a:prstGeom prst="rect">
            <a:avLst/>
          </a:prstGeom>
          <a:noFill/>
        </p:spPr>
        <p:txBody>
          <a:bodyPr wrap="square" rtlCol="0">
            <a:spAutoFit/>
          </a:bodyPr>
          <a:lstStyle/>
          <a:p>
            <a:r>
              <a:rPr lang="en-US" altLang="ko-KR" sz="2000" b="1" dirty="0"/>
              <a:t>Store the extracted points in </a:t>
            </a:r>
            <a:r>
              <a:rPr lang="en-US" altLang="ko-KR" sz="2000" b="1" dirty="0" smtClean="0"/>
              <a:t>matrix  :       </a:t>
            </a:r>
            <a:r>
              <a:rPr lang="en-US" altLang="ko-KR" sz="2000" dirty="0" smtClean="0"/>
              <a:t>V - store the coordinate of the vertices.</a:t>
            </a:r>
          </a:p>
          <a:p>
            <a:r>
              <a:rPr lang="en-US" altLang="ko-KR" sz="2000" dirty="0" smtClean="0"/>
              <a:t>                                                           F - store the triangle connectivity.</a:t>
            </a:r>
            <a:endParaRPr lang="ko-KR" altLang="en-US" sz="2000" dirty="0"/>
          </a:p>
        </p:txBody>
      </p:sp>
      <p:sp>
        <p:nvSpPr>
          <p:cNvPr id="4" name="직사각형 3"/>
          <p:cNvSpPr/>
          <p:nvPr/>
        </p:nvSpPr>
        <p:spPr>
          <a:xfrm>
            <a:off x="672441" y="575293"/>
            <a:ext cx="4940776" cy="553998"/>
          </a:xfrm>
          <a:prstGeom prst="rect">
            <a:avLst/>
          </a:prstGeom>
        </p:spPr>
        <p:txBody>
          <a:bodyPr wrap="none">
            <a:spAutoFit/>
          </a:bodyPr>
          <a:lstStyle/>
          <a:p>
            <a:r>
              <a:rPr lang="en-US" altLang="ko-KR" sz="3000" b="1" dirty="0" smtClean="0"/>
              <a:t>2. 3D Shape Manipulation</a:t>
            </a:r>
            <a:endParaRPr lang="en-US" altLang="ko-KR" sz="3000" b="1" dirty="0"/>
          </a:p>
        </p:txBody>
      </p:sp>
    </p:spTree>
    <p:extLst>
      <p:ext uri="{BB962C8B-B14F-4D97-AF65-F5344CB8AC3E}">
        <p14:creationId xmlns:p14="http://schemas.microsoft.com/office/powerpoint/2010/main" val="1317957374"/>
      </p:ext>
    </p:extLst>
  </p:cSld>
  <p:clrMapOvr>
    <a:masterClrMapping/>
  </p:clrMapOvr>
  <p:transition spd="med">
    <p:pull/>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1" name="TextBox 10"/>
          <p:cNvSpPr txBox="1"/>
          <p:nvPr/>
        </p:nvSpPr>
        <p:spPr>
          <a:xfrm>
            <a:off x="776748" y="3035551"/>
            <a:ext cx="9975894" cy="1015663"/>
          </a:xfrm>
          <a:prstGeom prst="rect">
            <a:avLst/>
          </a:prstGeom>
          <a:noFill/>
        </p:spPr>
        <p:txBody>
          <a:bodyPr wrap="square" rtlCol="0">
            <a:spAutoFit/>
          </a:bodyPr>
          <a:lstStyle/>
          <a:p>
            <a:pPr marL="457200" indent="-457200">
              <a:buFont typeface="Arial" panose="020B0604020202020204" pitchFamily="34" charset="0"/>
              <a:buChar char="•"/>
            </a:pPr>
            <a:r>
              <a:rPr lang="en-US" altLang="ko-KR" sz="3000" dirty="0" smtClean="0"/>
              <a:t>Computes the positions by minimizing the distortion of each triangle.</a:t>
            </a:r>
            <a:endParaRPr lang="ko-KR" altLang="en-US" sz="3000" dirty="0"/>
          </a:p>
        </p:txBody>
      </p:sp>
      <p:sp>
        <p:nvSpPr>
          <p:cNvPr id="12" name="TextBox 11"/>
          <p:cNvSpPr txBox="1"/>
          <p:nvPr/>
        </p:nvSpPr>
        <p:spPr>
          <a:xfrm>
            <a:off x="776748" y="1483027"/>
            <a:ext cx="9975894" cy="553998"/>
          </a:xfrm>
          <a:prstGeom prst="rect">
            <a:avLst/>
          </a:prstGeom>
          <a:noFill/>
        </p:spPr>
        <p:txBody>
          <a:bodyPr wrap="square" rtlCol="0">
            <a:spAutoFit/>
          </a:bodyPr>
          <a:lstStyle/>
          <a:p>
            <a:pPr marL="457200" indent="-457200">
              <a:buFont typeface="Arial" panose="020B0604020202020204" pitchFamily="34" charset="0"/>
              <a:buChar char="•"/>
            </a:pPr>
            <a:r>
              <a:rPr lang="en-US" altLang="ko-KR" sz="3000" dirty="0" smtClean="0"/>
              <a:t>Use </a:t>
            </a:r>
            <a:r>
              <a:rPr lang="en-US" altLang="ko-KR" sz="3000" dirty="0" smtClean="0">
                <a:solidFill>
                  <a:srgbClr val="FF0000"/>
                </a:solidFill>
              </a:rPr>
              <a:t>Non-linear deformation techniques</a:t>
            </a:r>
            <a:endParaRPr lang="ko-KR" altLang="en-US" sz="3000" dirty="0"/>
          </a:p>
        </p:txBody>
      </p:sp>
      <p:sp>
        <p:nvSpPr>
          <p:cNvPr id="6" name="TextBox 5"/>
          <p:cNvSpPr txBox="1"/>
          <p:nvPr/>
        </p:nvSpPr>
        <p:spPr>
          <a:xfrm>
            <a:off x="776748" y="2259289"/>
            <a:ext cx="9975894" cy="553998"/>
          </a:xfrm>
          <a:prstGeom prst="rect">
            <a:avLst/>
          </a:prstGeom>
          <a:noFill/>
        </p:spPr>
        <p:txBody>
          <a:bodyPr wrap="square" rtlCol="0">
            <a:spAutoFit/>
          </a:bodyPr>
          <a:lstStyle/>
          <a:p>
            <a:pPr marL="457200" indent="-457200">
              <a:buFont typeface="Arial" panose="020B0604020202020204" pitchFamily="34" charset="0"/>
              <a:buChar char="•"/>
            </a:pPr>
            <a:r>
              <a:rPr lang="en-US" altLang="ko-KR" sz="3000" dirty="0" smtClean="0"/>
              <a:t>The shape is represented by a triangle mash.</a:t>
            </a:r>
            <a:endParaRPr lang="ko-KR" altLang="en-US" sz="3000" dirty="0"/>
          </a:p>
        </p:txBody>
      </p:sp>
      <p:sp>
        <p:nvSpPr>
          <p:cNvPr id="7" name="TextBox 6"/>
          <p:cNvSpPr txBox="1"/>
          <p:nvPr/>
        </p:nvSpPr>
        <p:spPr>
          <a:xfrm>
            <a:off x="776748" y="4273478"/>
            <a:ext cx="10775095" cy="1015663"/>
          </a:xfrm>
          <a:prstGeom prst="rect">
            <a:avLst/>
          </a:prstGeom>
          <a:noFill/>
        </p:spPr>
        <p:txBody>
          <a:bodyPr wrap="square" rtlCol="0">
            <a:spAutoFit/>
          </a:bodyPr>
          <a:lstStyle/>
          <a:p>
            <a:pPr marL="457200" indent="-457200">
              <a:buFont typeface="Arial" panose="020B0604020202020204" pitchFamily="34" charset="0"/>
              <a:buChar char="•"/>
            </a:pPr>
            <a:r>
              <a:rPr lang="en-US" altLang="ko-KR" sz="3000" dirty="0" smtClean="0"/>
              <a:t>Minimize the error of changing the complicated shapes such as non-trivial bending and twisting.</a:t>
            </a:r>
            <a:endParaRPr lang="ko-KR" altLang="en-US" sz="3000" dirty="0"/>
          </a:p>
        </p:txBody>
      </p:sp>
      <p:sp>
        <p:nvSpPr>
          <p:cNvPr id="2" name="TextBox 1"/>
          <p:cNvSpPr txBox="1"/>
          <p:nvPr/>
        </p:nvSpPr>
        <p:spPr>
          <a:xfrm>
            <a:off x="776748" y="612022"/>
            <a:ext cx="4716379" cy="630942"/>
          </a:xfrm>
          <a:prstGeom prst="rect">
            <a:avLst/>
          </a:prstGeom>
          <a:noFill/>
        </p:spPr>
        <p:txBody>
          <a:bodyPr wrap="square" rtlCol="0">
            <a:spAutoFit/>
          </a:bodyPr>
          <a:lstStyle/>
          <a:p>
            <a:r>
              <a:rPr lang="en-US" altLang="ko-KR" sz="3500" dirty="0" smtClean="0"/>
              <a:t>As Rigid As Possible</a:t>
            </a:r>
            <a:endParaRPr lang="ko-KR" altLang="en-US" sz="3500" dirty="0"/>
          </a:p>
        </p:txBody>
      </p:sp>
    </p:spTree>
    <p:extLst>
      <p:ext uri="{BB962C8B-B14F-4D97-AF65-F5344CB8AC3E}">
        <p14:creationId xmlns:p14="http://schemas.microsoft.com/office/powerpoint/2010/main" val="188699857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0" end="0"/>
                                            </p:txEl>
                                          </p:spTgt>
                                        </p:tgtEl>
                                        <p:attrNameLst>
                                          <p:attrName>style.visibility</p:attrName>
                                        </p:attrNameLst>
                                      </p:cBhvr>
                                      <p:to>
                                        <p:strVal val="visible"/>
                                      </p:to>
                                    </p:set>
                                    <p:animEffect transition="in" filter="fade">
                                      <p:cBhvr>
                                        <p:cTn id="14" dur="1000"/>
                                        <p:tgtEl>
                                          <p:spTgt spid="11">
                                            <p:txEl>
                                              <p:pRg st="0" end="0"/>
                                            </p:txEl>
                                          </p:spTgt>
                                        </p:tgtEl>
                                      </p:cBhvr>
                                    </p:animEffect>
                                    <p:anim calcmode="lin" valueType="num">
                                      <p:cBhvr>
                                        <p:cTn id="15"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animEffect transition="in" filter="fade">
                                      <p:cBhvr>
                                        <p:cTn id="21" dur="1000"/>
                                        <p:tgtEl>
                                          <p:spTgt spid="7">
                                            <p:txEl>
                                              <p:pRg st="0" end="0"/>
                                            </p:txEl>
                                          </p:spTgt>
                                        </p:tgtEl>
                                      </p:cBhvr>
                                    </p:animEffect>
                                    <p:anim calcmode="lin" valueType="num">
                                      <p:cBhvr>
                                        <p:cTn id="22"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ShapeManip">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253612" y="1453424"/>
            <a:ext cx="9031164" cy="4631706"/>
          </a:xfrm>
        </p:spPr>
      </p:pic>
      <p:sp>
        <p:nvSpPr>
          <p:cNvPr id="5" name="자유형 4"/>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 name="제목 1"/>
          <p:cNvSpPr>
            <a:spLocks noGrp="1"/>
          </p:cNvSpPr>
          <p:nvPr>
            <p:ph type="title"/>
          </p:nvPr>
        </p:nvSpPr>
        <p:spPr>
          <a:xfrm>
            <a:off x="911942" y="127861"/>
            <a:ext cx="10515600" cy="1325563"/>
          </a:xfrm>
        </p:spPr>
        <p:txBody>
          <a:bodyPr/>
          <a:lstStyle/>
          <a:p>
            <a:r>
              <a:rPr lang="en-US" altLang="ko-KR" dirty="0" smtClean="0"/>
              <a:t>Result</a:t>
            </a:r>
            <a:endParaRPr lang="ko-KR" altLang="en-US" dirty="0"/>
          </a:p>
        </p:txBody>
      </p:sp>
    </p:spTree>
    <p:extLst>
      <p:ext uri="{BB962C8B-B14F-4D97-AF65-F5344CB8AC3E}">
        <p14:creationId xmlns:p14="http://schemas.microsoft.com/office/powerpoint/2010/main" val="3073917635"/>
      </p:ext>
    </p:extLst>
  </p:cSld>
  <p:clrMapOvr>
    <a:masterClrMapping/>
  </p:clrMapOvr>
  <p:transition spd="med">
    <p:pull/>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TextBox 35"/>
          <p:cNvSpPr txBox="1"/>
          <p:nvPr/>
        </p:nvSpPr>
        <p:spPr>
          <a:xfrm>
            <a:off x="203126" y="321371"/>
            <a:ext cx="4916660" cy="769441"/>
          </a:xfrm>
          <a:prstGeom prst="rect">
            <a:avLst/>
          </a:prstGeom>
          <a:noFill/>
        </p:spPr>
        <p:txBody>
          <a:bodyPr wrap="square" rtlCol="0">
            <a:spAutoFit/>
          </a:bodyPr>
          <a:lstStyle/>
          <a:p>
            <a:pPr algn="r"/>
            <a:endParaRPr lang="ko-KR" altLang="en-US" sz="4400" dirty="0">
              <a:solidFill>
                <a:srgbClr val="929292"/>
              </a:solidFill>
              <a:latin typeface="+mj-lt"/>
              <a:ea typeface="나눔바른고딕" panose="020B0603020101020101" pitchFamily="50" charset="-127"/>
            </a:endParaRPr>
          </a:p>
        </p:txBody>
      </p:sp>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 name="TextBox 1"/>
          <p:cNvSpPr txBox="1"/>
          <p:nvPr/>
        </p:nvSpPr>
        <p:spPr>
          <a:xfrm>
            <a:off x="3895673" y="2676246"/>
            <a:ext cx="5336820" cy="1169551"/>
          </a:xfrm>
          <a:prstGeom prst="rect">
            <a:avLst/>
          </a:prstGeom>
          <a:noFill/>
        </p:spPr>
        <p:txBody>
          <a:bodyPr wrap="square" rtlCol="0">
            <a:spAutoFit/>
          </a:bodyPr>
          <a:lstStyle/>
          <a:p>
            <a:r>
              <a:rPr lang="en-US" altLang="ko-KR" sz="7000" dirty="0" smtClean="0"/>
              <a:t>Thank you!</a:t>
            </a:r>
            <a:endParaRPr lang="ko-KR" altLang="en-US" sz="7000" dirty="0"/>
          </a:p>
        </p:txBody>
      </p:sp>
    </p:spTree>
    <p:extLst>
      <p:ext uri="{BB962C8B-B14F-4D97-AF65-F5344CB8AC3E}">
        <p14:creationId xmlns:p14="http://schemas.microsoft.com/office/powerpoint/2010/main" val="3829422623"/>
      </p:ext>
    </p:extLst>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TextBox 35"/>
          <p:cNvSpPr txBox="1"/>
          <p:nvPr/>
        </p:nvSpPr>
        <p:spPr>
          <a:xfrm>
            <a:off x="203126" y="321371"/>
            <a:ext cx="4916660" cy="769441"/>
          </a:xfrm>
          <a:prstGeom prst="rect">
            <a:avLst/>
          </a:prstGeom>
          <a:noFill/>
        </p:spPr>
        <p:txBody>
          <a:bodyPr wrap="square" rtlCol="0">
            <a:spAutoFit/>
          </a:bodyPr>
          <a:lstStyle/>
          <a:p>
            <a:pPr algn="r"/>
            <a:endParaRPr lang="ko-KR" altLang="en-US" sz="4400" dirty="0">
              <a:solidFill>
                <a:srgbClr val="929292"/>
              </a:solidFill>
              <a:latin typeface="+mj-lt"/>
              <a:ea typeface="나눔바른고딕" panose="020B0603020101020101" pitchFamily="50" charset="-127"/>
            </a:endParaRPr>
          </a:p>
        </p:txBody>
      </p:sp>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5" name="그룹 4"/>
          <p:cNvGrpSpPr/>
          <p:nvPr/>
        </p:nvGrpSpPr>
        <p:grpSpPr>
          <a:xfrm>
            <a:off x="719242" y="880400"/>
            <a:ext cx="4894904" cy="4778920"/>
            <a:chOff x="815178" y="2017485"/>
            <a:chExt cx="2276156" cy="2278743"/>
          </a:xfrm>
          <a:effectLst>
            <a:glow rad="127000">
              <a:srgbClr val="5CD484"/>
            </a:glow>
          </a:effectLst>
        </p:grpSpPr>
        <p:sp>
          <p:nvSpPr>
            <p:cNvPr id="6" name="타원 5"/>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7" name="TextBox 6"/>
            <p:cNvSpPr txBox="1"/>
            <p:nvPr/>
          </p:nvSpPr>
          <p:spPr>
            <a:xfrm>
              <a:off x="1525048" y="3165691"/>
              <a:ext cx="993947" cy="484301"/>
            </a:xfrm>
            <a:prstGeom prst="rect">
              <a:avLst/>
            </a:prstGeom>
            <a:noFill/>
          </p:spPr>
          <p:txBody>
            <a:bodyPr wrap="square" rtlCol="0">
              <a:spAutoFit/>
            </a:bodyPr>
            <a:lstStyle/>
            <a:p>
              <a:r>
                <a:rPr lang="en-US" altLang="ko-KR" sz="6000" dirty="0" smtClean="0">
                  <a:solidFill>
                    <a:schemeClr val="tx1">
                      <a:lumMod val="75000"/>
                      <a:lumOff val="25000"/>
                    </a:schemeClr>
                  </a:solidFill>
                  <a:latin typeface="+mj-lt"/>
                  <a:ea typeface="나눔고딕 ExtraBold" panose="020D0904000000000000" pitchFamily="50" charset="-127"/>
                </a:rPr>
                <a:t>Why</a:t>
              </a:r>
              <a:endParaRPr lang="ko-KR" altLang="en-US" sz="6000" dirty="0">
                <a:solidFill>
                  <a:schemeClr val="tx1">
                    <a:lumMod val="75000"/>
                    <a:lumOff val="25000"/>
                  </a:schemeClr>
                </a:solidFill>
                <a:latin typeface="+mj-lt"/>
                <a:ea typeface="나눔고딕 ExtraBold" panose="020D0904000000000000" pitchFamily="50" charset="-127"/>
              </a:endParaRPr>
            </a:p>
          </p:txBody>
        </p:sp>
        <p:sp>
          <p:nvSpPr>
            <p:cNvPr id="8" name="TextBox 7"/>
            <p:cNvSpPr txBox="1"/>
            <p:nvPr/>
          </p:nvSpPr>
          <p:spPr>
            <a:xfrm>
              <a:off x="1648017" y="2448970"/>
              <a:ext cx="996071" cy="631058"/>
            </a:xfrm>
            <a:prstGeom prst="rect">
              <a:avLst/>
            </a:prstGeom>
            <a:noFill/>
          </p:spPr>
          <p:txBody>
            <a:bodyPr wrap="square" rtlCol="0">
              <a:spAutoFit/>
            </a:bodyPr>
            <a:lstStyle/>
            <a:p>
              <a:r>
                <a:rPr lang="en-US" altLang="ko-KR" sz="8000" dirty="0" smtClean="0">
                  <a:solidFill>
                    <a:srgbClr val="00B050"/>
                  </a:solidFill>
                  <a:latin typeface="+mj-lt"/>
                  <a:ea typeface="나눔고딕 ExtraBold" panose="020D0904000000000000" pitchFamily="50" charset="-127"/>
                </a:rPr>
                <a:t>01</a:t>
              </a:r>
              <a:endParaRPr lang="ko-KR" altLang="en-US" sz="8000" dirty="0">
                <a:solidFill>
                  <a:srgbClr val="00B050"/>
                </a:solidFill>
                <a:latin typeface="+mj-lt"/>
                <a:ea typeface="나눔고딕 ExtraBold" panose="020D0904000000000000" pitchFamily="50" charset="-127"/>
              </a:endParaRPr>
            </a:p>
          </p:txBody>
        </p:sp>
      </p:grpSp>
      <p:grpSp>
        <p:nvGrpSpPr>
          <p:cNvPr id="17" name="그룹 16"/>
          <p:cNvGrpSpPr/>
          <p:nvPr/>
        </p:nvGrpSpPr>
        <p:grpSpPr>
          <a:xfrm>
            <a:off x="6188022" y="2149015"/>
            <a:ext cx="2276156" cy="2278743"/>
            <a:chOff x="815178" y="2017485"/>
            <a:chExt cx="2276156" cy="2278743"/>
          </a:xfrm>
        </p:grpSpPr>
        <p:sp>
          <p:nvSpPr>
            <p:cNvPr id="18" name="타원 17"/>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9" name="TextBox 18"/>
            <p:cNvSpPr txBox="1"/>
            <p:nvPr/>
          </p:nvSpPr>
          <p:spPr>
            <a:xfrm>
              <a:off x="1383321" y="3158929"/>
              <a:ext cx="1322991" cy="553998"/>
            </a:xfrm>
            <a:prstGeom prst="rect">
              <a:avLst/>
            </a:prstGeom>
            <a:noFill/>
          </p:spPr>
          <p:txBody>
            <a:bodyPr wrap="square" rtlCol="0">
              <a:spAutoFit/>
            </a:bodyPr>
            <a:lstStyle/>
            <a:p>
              <a:r>
                <a:rPr lang="en-US" altLang="ko-KR" sz="3000" dirty="0" smtClean="0">
                  <a:solidFill>
                    <a:schemeClr val="tx1">
                      <a:lumMod val="75000"/>
                      <a:lumOff val="25000"/>
                    </a:schemeClr>
                  </a:solidFill>
                  <a:latin typeface="+mj-lt"/>
                  <a:ea typeface="나눔고딕 ExtraBold" panose="020D0904000000000000" pitchFamily="50" charset="-127"/>
                </a:rPr>
                <a:t>What</a:t>
              </a:r>
              <a:endParaRPr lang="ko-KR" altLang="en-US" sz="3000" dirty="0">
                <a:solidFill>
                  <a:schemeClr val="tx1">
                    <a:lumMod val="75000"/>
                    <a:lumOff val="25000"/>
                  </a:schemeClr>
                </a:solidFill>
                <a:latin typeface="+mj-lt"/>
                <a:ea typeface="나눔고딕 ExtraBold" panose="020D0904000000000000" pitchFamily="50" charset="-127"/>
              </a:endParaRPr>
            </a:p>
          </p:txBody>
        </p:sp>
        <p:sp>
          <p:nvSpPr>
            <p:cNvPr id="20" name="TextBox 19"/>
            <p:cNvSpPr txBox="1"/>
            <p:nvPr/>
          </p:nvSpPr>
          <p:spPr>
            <a:xfrm>
              <a:off x="1546782" y="2448970"/>
              <a:ext cx="996071" cy="707886"/>
            </a:xfrm>
            <a:prstGeom prst="rect">
              <a:avLst/>
            </a:prstGeom>
            <a:noFill/>
          </p:spPr>
          <p:txBody>
            <a:bodyPr wrap="square" rtlCol="0">
              <a:spAutoFit/>
            </a:bodyPr>
            <a:lstStyle/>
            <a:p>
              <a:r>
                <a:rPr lang="en-US" altLang="ko-KR" sz="4000" dirty="0" smtClean="0">
                  <a:solidFill>
                    <a:srgbClr val="00B050"/>
                  </a:solidFill>
                  <a:latin typeface="+mj-lt"/>
                  <a:ea typeface="나눔고딕 ExtraBold" panose="020D0904000000000000" pitchFamily="50" charset="-127"/>
                </a:rPr>
                <a:t>02</a:t>
              </a:r>
              <a:endParaRPr lang="ko-KR" altLang="en-US" sz="4000" dirty="0">
                <a:solidFill>
                  <a:srgbClr val="00B050"/>
                </a:solidFill>
                <a:latin typeface="+mj-lt"/>
                <a:ea typeface="나눔고딕 ExtraBold" panose="020D0904000000000000" pitchFamily="50" charset="-127"/>
              </a:endParaRPr>
            </a:p>
          </p:txBody>
        </p:sp>
      </p:grpSp>
      <p:grpSp>
        <p:nvGrpSpPr>
          <p:cNvPr id="21" name="그룹 20"/>
          <p:cNvGrpSpPr/>
          <p:nvPr/>
        </p:nvGrpSpPr>
        <p:grpSpPr>
          <a:xfrm>
            <a:off x="9174398" y="2149015"/>
            <a:ext cx="2276156" cy="2278743"/>
            <a:chOff x="815178" y="2017485"/>
            <a:chExt cx="2276156" cy="2278743"/>
          </a:xfrm>
        </p:grpSpPr>
        <p:sp>
          <p:nvSpPr>
            <p:cNvPr id="22" name="타원 21"/>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23" name="TextBox 22"/>
            <p:cNvSpPr txBox="1"/>
            <p:nvPr/>
          </p:nvSpPr>
          <p:spPr>
            <a:xfrm>
              <a:off x="1428872" y="3117237"/>
              <a:ext cx="1100924" cy="553998"/>
            </a:xfrm>
            <a:prstGeom prst="rect">
              <a:avLst/>
            </a:prstGeom>
            <a:noFill/>
          </p:spPr>
          <p:txBody>
            <a:bodyPr wrap="square" rtlCol="0">
              <a:spAutoFit/>
            </a:bodyPr>
            <a:lstStyle/>
            <a:p>
              <a:r>
                <a:rPr lang="en-US" altLang="ko-KR" sz="3000" dirty="0" smtClean="0">
                  <a:solidFill>
                    <a:schemeClr val="tx1">
                      <a:lumMod val="75000"/>
                      <a:lumOff val="25000"/>
                    </a:schemeClr>
                  </a:solidFill>
                  <a:latin typeface="+mj-lt"/>
                  <a:ea typeface="나눔고딕 ExtraBold" panose="020D0904000000000000" pitchFamily="50" charset="-127"/>
                </a:rPr>
                <a:t>How</a:t>
              </a:r>
            </a:p>
          </p:txBody>
        </p:sp>
        <p:sp>
          <p:nvSpPr>
            <p:cNvPr id="24" name="TextBox 23"/>
            <p:cNvSpPr txBox="1"/>
            <p:nvPr/>
          </p:nvSpPr>
          <p:spPr>
            <a:xfrm>
              <a:off x="1546782" y="2448970"/>
              <a:ext cx="996071" cy="707886"/>
            </a:xfrm>
            <a:prstGeom prst="rect">
              <a:avLst/>
            </a:prstGeom>
            <a:noFill/>
          </p:spPr>
          <p:txBody>
            <a:bodyPr wrap="square" rtlCol="0">
              <a:spAutoFit/>
            </a:bodyPr>
            <a:lstStyle/>
            <a:p>
              <a:r>
                <a:rPr lang="en-US" altLang="ko-KR" sz="4000" dirty="0" smtClean="0">
                  <a:solidFill>
                    <a:srgbClr val="00B050"/>
                  </a:solidFill>
                  <a:latin typeface="+mj-lt"/>
                  <a:ea typeface="나눔고딕 ExtraBold" panose="020D0904000000000000" pitchFamily="50" charset="-127"/>
                </a:rPr>
                <a:t>03</a:t>
              </a:r>
              <a:endParaRPr lang="ko-KR" altLang="en-US" sz="4000" dirty="0">
                <a:solidFill>
                  <a:srgbClr val="00B050"/>
                </a:solidFill>
                <a:latin typeface="+mj-lt"/>
                <a:ea typeface="나눔고딕 ExtraBold" panose="020D0904000000000000" pitchFamily="50" charset="-127"/>
              </a:endParaRPr>
            </a:p>
          </p:txBody>
        </p:sp>
      </p:grpSp>
    </p:spTree>
    <p:extLst>
      <p:ext uri="{BB962C8B-B14F-4D97-AF65-F5344CB8AC3E}">
        <p14:creationId xmlns:p14="http://schemas.microsoft.com/office/powerpoint/2010/main" val="1800591113"/>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TextBox 35"/>
          <p:cNvSpPr txBox="1"/>
          <p:nvPr/>
        </p:nvSpPr>
        <p:spPr>
          <a:xfrm>
            <a:off x="203126" y="321371"/>
            <a:ext cx="4916660" cy="769441"/>
          </a:xfrm>
          <a:prstGeom prst="rect">
            <a:avLst/>
          </a:prstGeom>
          <a:noFill/>
        </p:spPr>
        <p:txBody>
          <a:bodyPr wrap="square" rtlCol="0">
            <a:spAutoFit/>
          </a:bodyPr>
          <a:lstStyle/>
          <a:p>
            <a:pPr algn="r"/>
            <a:endParaRPr lang="ko-KR" altLang="en-US" sz="4400" dirty="0">
              <a:solidFill>
                <a:srgbClr val="929292"/>
              </a:solidFill>
              <a:latin typeface="+mj-lt"/>
              <a:ea typeface="나눔바른고딕" panose="020B0603020101020101" pitchFamily="50" charset="-127"/>
            </a:endParaRPr>
          </a:p>
        </p:txBody>
      </p:sp>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 name="TextBox 1"/>
          <p:cNvSpPr txBox="1"/>
          <p:nvPr/>
        </p:nvSpPr>
        <p:spPr>
          <a:xfrm>
            <a:off x="1241527" y="4774503"/>
            <a:ext cx="10116284" cy="630942"/>
          </a:xfrm>
          <a:prstGeom prst="rect">
            <a:avLst/>
          </a:prstGeom>
          <a:noFill/>
        </p:spPr>
        <p:txBody>
          <a:bodyPr wrap="square" rtlCol="0">
            <a:spAutoFit/>
          </a:bodyPr>
          <a:lstStyle/>
          <a:p>
            <a:r>
              <a:rPr lang="en-US" altLang="ko-KR" sz="3500" dirty="0" smtClean="0"/>
              <a:t>Creating 3D objects is hard for </a:t>
            </a:r>
            <a:r>
              <a:rPr lang="en-US" altLang="ko-KR" sz="3500" dirty="0" smtClean="0">
                <a:solidFill>
                  <a:srgbClr val="FF0000"/>
                </a:solidFill>
              </a:rPr>
              <a:t>non-professional</a:t>
            </a:r>
            <a:r>
              <a:rPr lang="en-US" altLang="ko-KR" sz="3500" dirty="0" smtClean="0"/>
              <a:t>.</a:t>
            </a:r>
            <a:endParaRPr lang="ko-KR" altLang="en-US" sz="3500" dirty="0">
              <a:solidFill>
                <a:srgbClr val="FF0000"/>
              </a:solidFill>
            </a:endParaRPr>
          </a:p>
        </p:txBody>
      </p:sp>
      <p:grpSp>
        <p:nvGrpSpPr>
          <p:cNvPr id="4" name="그룹 3"/>
          <p:cNvGrpSpPr/>
          <p:nvPr>
            <p:custDataLst>
              <p:custData r:id="rId1"/>
            </p:custDataLst>
          </p:nvPr>
        </p:nvGrpSpPr>
        <p:grpSpPr>
          <a:xfrm>
            <a:off x="1732768" y="682171"/>
            <a:ext cx="8149040" cy="3717329"/>
            <a:chOff x="1732768" y="682171"/>
            <a:chExt cx="8149040" cy="3717329"/>
          </a:xfrm>
        </p:grpSpPr>
        <p:pic>
          <p:nvPicPr>
            <p:cNvPr id="3" name="그림 2"/>
            <p:cNvPicPr>
              <a:picLocks noChangeAspect="1"/>
            </p:cNvPicPr>
            <p:nvPr/>
          </p:nvPicPr>
          <p:blipFill>
            <a:blip r:embed="rId4"/>
            <a:stretch>
              <a:fillRect/>
            </a:stretch>
          </p:blipFill>
          <p:spPr>
            <a:xfrm>
              <a:off x="3223141" y="2728912"/>
              <a:ext cx="3945431" cy="1670588"/>
            </a:xfrm>
            <a:prstGeom prst="rect">
              <a:avLst/>
            </a:prstGeom>
          </p:spPr>
        </p:pic>
        <p:pic>
          <p:nvPicPr>
            <p:cNvPr id="7" name="그림 6"/>
            <p:cNvPicPr>
              <a:picLocks noChangeAspect="1"/>
            </p:cNvPicPr>
            <p:nvPr/>
          </p:nvPicPr>
          <p:blipFill>
            <a:blip r:embed="rId5"/>
            <a:stretch>
              <a:fillRect/>
            </a:stretch>
          </p:blipFill>
          <p:spPr>
            <a:xfrm>
              <a:off x="6794698" y="1283679"/>
              <a:ext cx="3087110" cy="2233229"/>
            </a:xfrm>
            <a:prstGeom prst="rect">
              <a:avLst/>
            </a:prstGeom>
          </p:spPr>
        </p:pic>
        <p:pic>
          <p:nvPicPr>
            <p:cNvPr id="5" name="그림 4"/>
            <p:cNvPicPr>
              <a:picLocks noChangeAspect="1"/>
            </p:cNvPicPr>
            <p:nvPr/>
          </p:nvPicPr>
          <p:blipFill>
            <a:blip r:embed="rId6"/>
            <a:stretch>
              <a:fillRect/>
            </a:stretch>
          </p:blipFill>
          <p:spPr>
            <a:xfrm>
              <a:off x="1732768" y="1052512"/>
              <a:ext cx="1857375" cy="2990850"/>
            </a:xfrm>
            <a:prstGeom prst="rect">
              <a:avLst/>
            </a:prstGeom>
          </p:spPr>
        </p:pic>
        <p:pic>
          <p:nvPicPr>
            <p:cNvPr id="9" name="그림 8"/>
            <p:cNvPicPr>
              <a:picLocks noChangeAspect="1"/>
            </p:cNvPicPr>
            <p:nvPr/>
          </p:nvPicPr>
          <p:blipFill>
            <a:blip r:embed="rId7"/>
            <a:stretch>
              <a:fillRect/>
            </a:stretch>
          </p:blipFill>
          <p:spPr>
            <a:xfrm>
              <a:off x="3744686" y="682171"/>
              <a:ext cx="2699657" cy="2046741"/>
            </a:xfrm>
            <a:prstGeom prst="rect">
              <a:avLst/>
            </a:prstGeom>
          </p:spPr>
        </p:pic>
      </p:grpSp>
    </p:spTree>
    <p:extLst>
      <p:ext uri="{BB962C8B-B14F-4D97-AF65-F5344CB8AC3E}">
        <p14:creationId xmlns:p14="http://schemas.microsoft.com/office/powerpoint/2010/main" val="426648632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TextBox 35"/>
          <p:cNvSpPr txBox="1"/>
          <p:nvPr/>
        </p:nvSpPr>
        <p:spPr>
          <a:xfrm>
            <a:off x="203126" y="321371"/>
            <a:ext cx="4916660" cy="769441"/>
          </a:xfrm>
          <a:prstGeom prst="rect">
            <a:avLst/>
          </a:prstGeom>
          <a:noFill/>
        </p:spPr>
        <p:txBody>
          <a:bodyPr wrap="square" rtlCol="0">
            <a:spAutoFit/>
          </a:bodyPr>
          <a:lstStyle/>
          <a:p>
            <a:pPr algn="r"/>
            <a:endParaRPr lang="ko-KR" altLang="en-US" sz="4400" dirty="0">
              <a:solidFill>
                <a:srgbClr val="929292"/>
              </a:solidFill>
              <a:latin typeface="+mj-lt"/>
              <a:ea typeface="나눔바른고딕" panose="020B0603020101020101" pitchFamily="50" charset="-127"/>
            </a:endParaRPr>
          </a:p>
        </p:txBody>
      </p:sp>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 name="TextBox 1"/>
          <p:cNvSpPr txBox="1"/>
          <p:nvPr/>
        </p:nvSpPr>
        <p:spPr>
          <a:xfrm>
            <a:off x="5812973" y="2503607"/>
            <a:ext cx="5304970" cy="2015936"/>
          </a:xfrm>
          <a:prstGeom prst="rect">
            <a:avLst/>
          </a:prstGeom>
          <a:noFill/>
        </p:spPr>
        <p:txBody>
          <a:bodyPr wrap="square" rtlCol="0">
            <a:spAutoFit/>
          </a:bodyPr>
          <a:lstStyle/>
          <a:p>
            <a:r>
              <a:rPr lang="en-US" altLang="ko-KR" sz="2500" dirty="0" smtClean="0"/>
              <a:t>Process of developing </a:t>
            </a:r>
          </a:p>
          <a:p>
            <a:r>
              <a:rPr lang="en-US" altLang="ko-KR" sz="2500" dirty="0" smtClean="0"/>
              <a:t>a mathematical representation </a:t>
            </a:r>
          </a:p>
          <a:p>
            <a:r>
              <a:rPr lang="en-US" altLang="ko-KR" sz="2500" dirty="0" smtClean="0"/>
              <a:t>of any three-dimensional surface </a:t>
            </a:r>
          </a:p>
          <a:p>
            <a:r>
              <a:rPr lang="en-US" altLang="ko-KR" sz="2500" dirty="0" smtClean="0"/>
              <a:t>of an object via specialized software.</a:t>
            </a:r>
            <a:endParaRPr lang="ko-KR" altLang="en-US" sz="2500" dirty="0"/>
          </a:p>
        </p:txBody>
      </p:sp>
      <p:pic>
        <p:nvPicPr>
          <p:cNvPr id="2050" name="Picture 2" descr="http://www.sherrielaw.com/blog/uploads/handsomehead_compare.serendipityThum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786" y="2198807"/>
            <a:ext cx="3810000" cy="253365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792514" y="1058546"/>
            <a:ext cx="4887231" cy="707886"/>
          </a:xfrm>
          <a:prstGeom prst="rect">
            <a:avLst/>
          </a:prstGeom>
          <a:noFill/>
        </p:spPr>
        <p:txBody>
          <a:bodyPr wrap="square" rtlCol="0">
            <a:spAutoFit/>
          </a:bodyPr>
          <a:lstStyle/>
          <a:p>
            <a:r>
              <a:rPr lang="en-US" altLang="ko-KR" sz="4000" dirty="0" smtClean="0">
                <a:solidFill>
                  <a:srgbClr val="FF0000"/>
                </a:solidFill>
              </a:rPr>
              <a:t>3D Modeling?</a:t>
            </a:r>
            <a:endParaRPr lang="ko-KR" altLang="en-US" sz="4000" dirty="0">
              <a:solidFill>
                <a:srgbClr val="FF0000"/>
              </a:solidFill>
            </a:endParaRPr>
          </a:p>
        </p:txBody>
      </p:sp>
    </p:spTree>
    <p:extLst>
      <p:ext uri="{BB962C8B-B14F-4D97-AF65-F5344CB8AC3E}">
        <p14:creationId xmlns:p14="http://schemas.microsoft.com/office/powerpoint/2010/main" val="20349180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TextBox 35"/>
          <p:cNvSpPr txBox="1"/>
          <p:nvPr/>
        </p:nvSpPr>
        <p:spPr>
          <a:xfrm>
            <a:off x="203126" y="321371"/>
            <a:ext cx="4916660" cy="769441"/>
          </a:xfrm>
          <a:prstGeom prst="rect">
            <a:avLst/>
          </a:prstGeom>
          <a:noFill/>
        </p:spPr>
        <p:txBody>
          <a:bodyPr wrap="square" rtlCol="0">
            <a:spAutoFit/>
          </a:bodyPr>
          <a:lstStyle/>
          <a:p>
            <a:pPr algn="r"/>
            <a:endParaRPr lang="ko-KR" altLang="en-US" sz="4400" dirty="0">
              <a:solidFill>
                <a:srgbClr val="929292"/>
              </a:solidFill>
              <a:latin typeface="+mj-lt"/>
              <a:ea typeface="나눔바른고딕" panose="020B0603020101020101" pitchFamily="50" charset="-127"/>
            </a:endParaRPr>
          </a:p>
        </p:txBody>
      </p:sp>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5" name="그룹 4"/>
          <p:cNvGrpSpPr/>
          <p:nvPr/>
        </p:nvGrpSpPr>
        <p:grpSpPr>
          <a:xfrm>
            <a:off x="3403939" y="869606"/>
            <a:ext cx="4894902" cy="4778920"/>
            <a:chOff x="815178" y="2017485"/>
            <a:chExt cx="2276156" cy="2278743"/>
          </a:xfrm>
          <a:effectLst>
            <a:glow rad="127000">
              <a:srgbClr val="5CD484"/>
            </a:glow>
          </a:effectLst>
        </p:grpSpPr>
        <p:sp>
          <p:nvSpPr>
            <p:cNvPr id="6" name="타원 5"/>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7" name="TextBox 6"/>
            <p:cNvSpPr txBox="1"/>
            <p:nvPr/>
          </p:nvSpPr>
          <p:spPr>
            <a:xfrm>
              <a:off x="1460486" y="3177165"/>
              <a:ext cx="1322991" cy="484301"/>
            </a:xfrm>
            <a:prstGeom prst="rect">
              <a:avLst/>
            </a:prstGeom>
            <a:noFill/>
          </p:spPr>
          <p:txBody>
            <a:bodyPr wrap="square" rtlCol="0">
              <a:spAutoFit/>
            </a:bodyPr>
            <a:lstStyle/>
            <a:p>
              <a:r>
                <a:rPr lang="en-US" altLang="ko-KR" sz="6000" dirty="0" smtClean="0">
                  <a:solidFill>
                    <a:schemeClr val="tx1">
                      <a:lumMod val="75000"/>
                      <a:lumOff val="25000"/>
                    </a:schemeClr>
                  </a:solidFill>
                  <a:latin typeface="+mj-lt"/>
                  <a:ea typeface="나눔고딕 ExtraBold" panose="020D0904000000000000" pitchFamily="50" charset="-127"/>
                </a:rPr>
                <a:t>What</a:t>
              </a:r>
              <a:endParaRPr lang="ko-KR" altLang="en-US" sz="6000" dirty="0">
                <a:solidFill>
                  <a:schemeClr val="tx1">
                    <a:lumMod val="75000"/>
                    <a:lumOff val="25000"/>
                  </a:schemeClr>
                </a:solidFill>
                <a:latin typeface="+mj-lt"/>
                <a:ea typeface="나눔고딕 ExtraBold" panose="020D0904000000000000" pitchFamily="50" charset="-127"/>
              </a:endParaRPr>
            </a:p>
          </p:txBody>
        </p:sp>
        <p:sp>
          <p:nvSpPr>
            <p:cNvPr id="8" name="TextBox 7"/>
            <p:cNvSpPr txBox="1"/>
            <p:nvPr/>
          </p:nvSpPr>
          <p:spPr>
            <a:xfrm>
              <a:off x="1648017" y="2448970"/>
              <a:ext cx="996071" cy="631058"/>
            </a:xfrm>
            <a:prstGeom prst="rect">
              <a:avLst/>
            </a:prstGeom>
            <a:noFill/>
          </p:spPr>
          <p:txBody>
            <a:bodyPr wrap="square" rtlCol="0">
              <a:spAutoFit/>
            </a:bodyPr>
            <a:lstStyle/>
            <a:p>
              <a:r>
                <a:rPr lang="en-US" altLang="ko-KR" sz="8000" dirty="0" smtClean="0">
                  <a:solidFill>
                    <a:srgbClr val="00B050"/>
                  </a:solidFill>
                  <a:latin typeface="+mj-lt"/>
                  <a:ea typeface="나눔고딕 ExtraBold" panose="020D0904000000000000" pitchFamily="50" charset="-127"/>
                </a:rPr>
                <a:t>02</a:t>
              </a:r>
              <a:endParaRPr lang="ko-KR" altLang="en-US" sz="8000" dirty="0">
                <a:solidFill>
                  <a:srgbClr val="00B050"/>
                </a:solidFill>
                <a:latin typeface="+mj-lt"/>
                <a:ea typeface="나눔고딕 ExtraBold" panose="020D0904000000000000" pitchFamily="50" charset="-127"/>
              </a:endParaRPr>
            </a:p>
          </p:txBody>
        </p:sp>
      </p:grpSp>
      <p:grpSp>
        <p:nvGrpSpPr>
          <p:cNvPr id="20" name="그룹 19"/>
          <p:cNvGrpSpPr/>
          <p:nvPr/>
        </p:nvGrpSpPr>
        <p:grpSpPr>
          <a:xfrm>
            <a:off x="8704715" y="2038576"/>
            <a:ext cx="2276156" cy="2278743"/>
            <a:chOff x="815178" y="2017485"/>
            <a:chExt cx="2276156" cy="2278743"/>
          </a:xfrm>
        </p:grpSpPr>
        <p:sp>
          <p:nvSpPr>
            <p:cNvPr id="25" name="타원 24"/>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26" name="TextBox 25"/>
            <p:cNvSpPr txBox="1"/>
            <p:nvPr/>
          </p:nvSpPr>
          <p:spPr>
            <a:xfrm>
              <a:off x="1428872" y="3117237"/>
              <a:ext cx="1100924" cy="553998"/>
            </a:xfrm>
            <a:prstGeom prst="rect">
              <a:avLst/>
            </a:prstGeom>
            <a:noFill/>
          </p:spPr>
          <p:txBody>
            <a:bodyPr wrap="square" rtlCol="0">
              <a:spAutoFit/>
            </a:bodyPr>
            <a:lstStyle/>
            <a:p>
              <a:r>
                <a:rPr lang="en-US" altLang="ko-KR" sz="3000" dirty="0" smtClean="0">
                  <a:solidFill>
                    <a:schemeClr val="tx1">
                      <a:lumMod val="75000"/>
                      <a:lumOff val="25000"/>
                    </a:schemeClr>
                  </a:solidFill>
                  <a:latin typeface="+mj-lt"/>
                  <a:ea typeface="나눔고딕 ExtraBold" panose="020D0904000000000000" pitchFamily="50" charset="-127"/>
                </a:rPr>
                <a:t>How</a:t>
              </a:r>
            </a:p>
          </p:txBody>
        </p:sp>
        <p:sp>
          <p:nvSpPr>
            <p:cNvPr id="27" name="TextBox 26"/>
            <p:cNvSpPr txBox="1"/>
            <p:nvPr/>
          </p:nvSpPr>
          <p:spPr>
            <a:xfrm>
              <a:off x="1546782" y="2448970"/>
              <a:ext cx="996071" cy="707886"/>
            </a:xfrm>
            <a:prstGeom prst="rect">
              <a:avLst/>
            </a:prstGeom>
            <a:noFill/>
          </p:spPr>
          <p:txBody>
            <a:bodyPr wrap="square" rtlCol="0">
              <a:spAutoFit/>
            </a:bodyPr>
            <a:lstStyle/>
            <a:p>
              <a:r>
                <a:rPr lang="en-US" altLang="ko-KR" sz="4000" dirty="0" smtClean="0">
                  <a:solidFill>
                    <a:srgbClr val="00B050"/>
                  </a:solidFill>
                  <a:latin typeface="+mj-lt"/>
                  <a:ea typeface="나눔고딕 ExtraBold" panose="020D0904000000000000" pitchFamily="50" charset="-127"/>
                </a:rPr>
                <a:t>03</a:t>
              </a:r>
              <a:endParaRPr lang="ko-KR" altLang="en-US" sz="4000" dirty="0">
                <a:solidFill>
                  <a:srgbClr val="00B050"/>
                </a:solidFill>
                <a:latin typeface="+mj-lt"/>
                <a:ea typeface="나눔고딕 ExtraBold" panose="020D0904000000000000" pitchFamily="50" charset="-127"/>
              </a:endParaRPr>
            </a:p>
          </p:txBody>
        </p:sp>
      </p:grpSp>
      <p:grpSp>
        <p:nvGrpSpPr>
          <p:cNvPr id="28" name="그룹 27"/>
          <p:cNvGrpSpPr/>
          <p:nvPr/>
        </p:nvGrpSpPr>
        <p:grpSpPr>
          <a:xfrm>
            <a:off x="665455" y="2038576"/>
            <a:ext cx="2276156" cy="2278743"/>
            <a:chOff x="1133807" y="2079080"/>
            <a:chExt cx="2276156" cy="2278743"/>
          </a:xfrm>
        </p:grpSpPr>
        <p:grpSp>
          <p:nvGrpSpPr>
            <p:cNvPr id="29" name="그룹 28"/>
            <p:cNvGrpSpPr/>
            <p:nvPr/>
          </p:nvGrpSpPr>
          <p:grpSpPr>
            <a:xfrm>
              <a:off x="1133807" y="2079080"/>
              <a:ext cx="2276156" cy="2278743"/>
              <a:chOff x="815178" y="2017485"/>
              <a:chExt cx="2276156" cy="2278743"/>
            </a:xfrm>
          </p:grpSpPr>
          <p:sp>
            <p:nvSpPr>
              <p:cNvPr id="31" name="타원 30"/>
              <p:cNvSpPr/>
              <p:nvPr/>
            </p:nvSpPr>
            <p:spPr>
              <a:xfrm>
                <a:off x="815178" y="2017485"/>
                <a:ext cx="2276156" cy="2278743"/>
              </a:xfrm>
              <a:prstGeom prst="ellipse">
                <a:avLst/>
              </a:prstGeom>
              <a:solidFill>
                <a:schemeClr val="bg1"/>
              </a:solidFill>
              <a:ln w="31750">
                <a:solidFill>
                  <a:srgbClr val="5CD4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32" name="TextBox 31"/>
              <p:cNvSpPr txBox="1"/>
              <p:nvPr/>
            </p:nvSpPr>
            <p:spPr>
              <a:xfrm>
                <a:off x="1575807" y="2507027"/>
                <a:ext cx="804757" cy="707886"/>
              </a:xfrm>
              <a:prstGeom prst="rect">
                <a:avLst/>
              </a:prstGeom>
              <a:noFill/>
            </p:spPr>
            <p:txBody>
              <a:bodyPr wrap="square" rtlCol="0">
                <a:spAutoFit/>
              </a:bodyPr>
              <a:lstStyle/>
              <a:p>
                <a:r>
                  <a:rPr lang="en-US" altLang="ko-KR" sz="4000" dirty="0" smtClean="0">
                    <a:solidFill>
                      <a:srgbClr val="00B050"/>
                    </a:solidFill>
                    <a:latin typeface="+mj-lt"/>
                    <a:ea typeface="나눔고딕 ExtraBold" panose="020D0904000000000000" pitchFamily="50" charset="-127"/>
                  </a:rPr>
                  <a:t>01</a:t>
                </a:r>
                <a:endParaRPr lang="ko-KR" altLang="en-US" sz="4000" dirty="0">
                  <a:solidFill>
                    <a:srgbClr val="00B050"/>
                  </a:solidFill>
                  <a:latin typeface="+mj-lt"/>
                  <a:ea typeface="나눔고딕 ExtraBold" panose="020D0904000000000000" pitchFamily="50" charset="-127"/>
                </a:endParaRPr>
              </a:p>
            </p:txBody>
          </p:sp>
        </p:grpSp>
        <p:sp>
          <p:nvSpPr>
            <p:cNvPr id="30" name="TextBox 29"/>
            <p:cNvSpPr txBox="1"/>
            <p:nvPr/>
          </p:nvSpPr>
          <p:spPr>
            <a:xfrm>
              <a:off x="1757069" y="3232966"/>
              <a:ext cx="1322991" cy="553998"/>
            </a:xfrm>
            <a:prstGeom prst="rect">
              <a:avLst/>
            </a:prstGeom>
            <a:noFill/>
          </p:spPr>
          <p:txBody>
            <a:bodyPr wrap="square" rtlCol="0">
              <a:spAutoFit/>
            </a:bodyPr>
            <a:lstStyle/>
            <a:p>
              <a:r>
                <a:rPr lang="en-US" altLang="ko-KR" sz="3000" dirty="0" smtClean="0">
                  <a:solidFill>
                    <a:schemeClr val="tx1">
                      <a:lumMod val="75000"/>
                      <a:lumOff val="25000"/>
                    </a:schemeClr>
                  </a:solidFill>
                  <a:latin typeface="+mj-lt"/>
                  <a:ea typeface="나눔고딕 ExtraBold" panose="020D0904000000000000" pitchFamily="50" charset="-127"/>
                </a:rPr>
                <a:t>Why</a:t>
              </a:r>
              <a:endParaRPr lang="ko-KR" altLang="en-US" sz="3000" dirty="0">
                <a:solidFill>
                  <a:schemeClr val="tx1">
                    <a:lumMod val="75000"/>
                    <a:lumOff val="25000"/>
                  </a:schemeClr>
                </a:solidFill>
                <a:latin typeface="+mj-lt"/>
                <a:ea typeface="나눔고딕 ExtraBold" panose="020D0904000000000000" pitchFamily="50" charset="-127"/>
              </a:endParaRPr>
            </a:p>
          </p:txBody>
        </p:sp>
      </p:grpSp>
    </p:spTree>
    <p:extLst>
      <p:ext uri="{BB962C8B-B14F-4D97-AF65-F5344CB8AC3E}">
        <p14:creationId xmlns:p14="http://schemas.microsoft.com/office/powerpoint/2010/main" val="191336465"/>
      </p:ext>
    </p:ext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 name="TextBox 1"/>
          <p:cNvSpPr txBox="1"/>
          <p:nvPr/>
        </p:nvSpPr>
        <p:spPr>
          <a:xfrm>
            <a:off x="1230360" y="2224230"/>
            <a:ext cx="10041127" cy="3170099"/>
          </a:xfrm>
          <a:prstGeom prst="rect">
            <a:avLst/>
          </a:prstGeom>
          <a:noFill/>
        </p:spPr>
        <p:txBody>
          <a:bodyPr wrap="square" rtlCol="0">
            <a:spAutoFit/>
          </a:bodyPr>
          <a:lstStyle/>
          <a:p>
            <a:pPr marL="342900" indent="-342900">
              <a:buFont typeface="Arial" panose="020B0604020202020204" pitchFamily="34" charset="0"/>
              <a:buChar char="•"/>
            </a:pPr>
            <a:r>
              <a:rPr lang="en-US" altLang="ko-KR" sz="4000" dirty="0" smtClean="0"/>
              <a:t>Part 1: 2D image understanding, find </a:t>
            </a:r>
          </a:p>
          <a:p>
            <a:r>
              <a:rPr lang="en-US" altLang="ko-KR" sz="4000" dirty="0"/>
              <a:t> </a:t>
            </a:r>
            <a:r>
              <a:rPr lang="en-US" altLang="ko-KR" sz="4000" dirty="0" smtClean="0"/>
              <a:t> the pose from the image</a:t>
            </a:r>
          </a:p>
          <a:p>
            <a:endParaRPr lang="en-US" altLang="ko-KR" sz="4000" dirty="0" smtClean="0"/>
          </a:p>
          <a:p>
            <a:pPr marL="342900" indent="-342900">
              <a:buFont typeface="Arial" panose="020B0604020202020204" pitchFamily="34" charset="0"/>
              <a:buChar char="•"/>
            </a:pPr>
            <a:r>
              <a:rPr lang="en-US" altLang="ko-KR" sz="4000" dirty="0" smtClean="0"/>
              <a:t>Part 2: Use the pose to control 3D model</a:t>
            </a:r>
            <a:endParaRPr lang="ko-KR" altLang="en-US" sz="4000" dirty="0"/>
          </a:p>
        </p:txBody>
      </p:sp>
      <p:sp>
        <p:nvSpPr>
          <p:cNvPr id="3" name="TextBox 2"/>
          <p:cNvSpPr txBox="1"/>
          <p:nvPr/>
        </p:nvSpPr>
        <p:spPr>
          <a:xfrm>
            <a:off x="1230360" y="809089"/>
            <a:ext cx="5678905" cy="861774"/>
          </a:xfrm>
          <a:prstGeom prst="rect">
            <a:avLst/>
          </a:prstGeom>
          <a:noFill/>
        </p:spPr>
        <p:txBody>
          <a:bodyPr wrap="square" rtlCol="0">
            <a:spAutoFit/>
          </a:bodyPr>
          <a:lstStyle/>
          <a:p>
            <a:r>
              <a:rPr lang="en-US" altLang="ko-KR" sz="5000" dirty="0" smtClean="0"/>
              <a:t>System design</a:t>
            </a:r>
            <a:endParaRPr lang="ko-KR" altLang="en-US" sz="5000" dirty="0"/>
          </a:p>
        </p:txBody>
      </p:sp>
    </p:spTree>
    <p:extLst>
      <p:ext uri="{BB962C8B-B14F-4D97-AF65-F5344CB8AC3E}">
        <p14:creationId xmlns:p14="http://schemas.microsoft.com/office/powerpoint/2010/main" val="3607180825"/>
      </p:ext>
    </p:extLst>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TextBox 35"/>
          <p:cNvSpPr txBox="1"/>
          <p:nvPr/>
        </p:nvSpPr>
        <p:spPr>
          <a:xfrm>
            <a:off x="203126" y="321371"/>
            <a:ext cx="4916660" cy="769441"/>
          </a:xfrm>
          <a:prstGeom prst="rect">
            <a:avLst/>
          </a:prstGeom>
          <a:noFill/>
        </p:spPr>
        <p:txBody>
          <a:bodyPr wrap="square" rtlCol="0">
            <a:spAutoFit/>
          </a:bodyPr>
          <a:lstStyle/>
          <a:p>
            <a:pPr algn="r"/>
            <a:endParaRPr lang="ko-KR" altLang="en-US" sz="4400" dirty="0">
              <a:solidFill>
                <a:srgbClr val="929292"/>
              </a:solidFill>
              <a:latin typeface="+mj-lt"/>
              <a:ea typeface="나눔바른고딕" panose="020B0603020101020101" pitchFamily="50" charset="-127"/>
            </a:endParaRPr>
          </a:p>
        </p:txBody>
      </p:sp>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4" name="그림 3"/>
          <p:cNvPicPr>
            <a:picLocks noChangeAspect="1"/>
          </p:cNvPicPr>
          <p:nvPr/>
        </p:nvPicPr>
        <p:blipFill>
          <a:blip r:embed="rId3"/>
          <a:stretch>
            <a:fillRect/>
          </a:stretch>
        </p:blipFill>
        <p:spPr>
          <a:xfrm>
            <a:off x="834674" y="2790760"/>
            <a:ext cx="2283733" cy="2235654"/>
          </a:xfrm>
          <a:prstGeom prst="rect">
            <a:avLst/>
          </a:prstGeom>
        </p:spPr>
      </p:pic>
      <p:pic>
        <p:nvPicPr>
          <p:cNvPr id="5" name="그림 4"/>
          <p:cNvPicPr>
            <a:picLocks noChangeAspect="1"/>
          </p:cNvPicPr>
          <p:nvPr/>
        </p:nvPicPr>
        <p:blipFill>
          <a:blip r:embed="rId4"/>
          <a:stretch>
            <a:fillRect/>
          </a:stretch>
        </p:blipFill>
        <p:spPr>
          <a:xfrm>
            <a:off x="3703013" y="2622296"/>
            <a:ext cx="888912" cy="893878"/>
          </a:xfrm>
          <a:prstGeom prst="rect">
            <a:avLst/>
          </a:prstGeom>
        </p:spPr>
      </p:pic>
      <p:grpSp>
        <p:nvGrpSpPr>
          <p:cNvPr id="18" name="그룹 17"/>
          <p:cNvGrpSpPr/>
          <p:nvPr/>
        </p:nvGrpSpPr>
        <p:grpSpPr>
          <a:xfrm>
            <a:off x="3386534" y="3711183"/>
            <a:ext cx="1521870" cy="926529"/>
            <a:chOff x="2992862" y="3137471"/>
            <a:chExt cx="1939139" cy="926529"/>
          </a:xfrm>
        </p:grpSpPr>
        <p:cxnSp>
          <p:nvCxnSpPr>
            <p:cNvPr id="9" name="직선 화살표 연결선 8"/>
            <p:cNvCxnSpPr/>
            <p:nvPr/>
          </p:nvCxnSpPr>
          <p:spPr>
            <a:xfrm>
              <a:off x="3012704" y="3435767"/>
              <a:ext cx="1919297" cy="6282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직선 화살표 연결선 12"/>
            <p:cNvCxnSpPr/>
            <p:nvPr/>
          </p:nvCxnSpPr>
          <p:spPr>
            <a:xfrm>
              <a:off x="3010232" y="3425553"/>
              <a:ext cx="1921769" cy="15535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직선 화살표 연결선 13"/>
            <p:cNvCxnSpPr/>
            <p:nvPr/>
          </p:nvCxnSpPr>
          <p:spPr>
            <a:xfrm flipV="1">
              <a:off x="2992862" y="3137471"/>
              <a:ext cx="1939139" cy="280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9" name="그림 18"/>
          <p:cNvPicPr>
            <a:picLocks noChangeAspect="1"/>
          </p:cNvPicPr>
          <p:nvPr/>
        </p:nvPicPr>
        <p:blipFill>
          <a:blip r:embed="rId5"/>
          <a:stretch>
            <a:fillRect/>
          </a:stretch>
        </p:blipFill>
        <p:spPr>
          <a:xfrm>
            <a:off x="5176531" y="3035345"/>
            <a:ext cx="2114550" cy="1962041"/>
          </a:xfrm>
          <a:prstGeom prst="rect">
            <a:avLst/>
          </a:prstGeom>
        </p:spPr>
      </p:pic>
      <p:cxnSp>
        <p:nvCxnSpPr>
          <p:cNvPr id="22" name="직선 화살표 연결선 21"/>
          <p:cNvCxnSpPr/>
          <p:nvPr/>
        </p:nvCxnSpPr>
        <p:spPr>
          <a:xfrm flipV="1">
            <a:off x="7450738" y="4016365"/>
            <a:ext cx="1478124" cy="93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7" name="그림 26"/>
          <p:cNvPicPr>
            <a:picLocks noChangeAspect="1"/>
          </p:cNvPicPr>
          <p:nvPr/>
        </p:nvPicPr>
        <p:blipFill>
          <a:blip r:embed="rId5"/>
          <a:stretch>
            <a:fillRect/>
          </a:stretch>
        </p:blipFill>
        <p:spPr>
          <a:xfrm>
            <a:off x="9088519" y="3057106"/>
            <a:ext cx="2114550" cy="1962041"/>
          </a:xfrm>
          <a:prstGeom prst="rect">
            <a:avLst/>
          </a:prstGeom>
        </p:spPr>
      </p:pic>
      <p:sp>
        <p:nvSpPr>
          <p:cNvPr id="2" name="TextBox 1"/>
          <p:cNvSpPr txBox="1"/>
          <p:nvPr/>
        </p:nvSpPr>
        <p:spPr>
          <a:xfrm>
            <a:off x="5735262" y="3766457"/>
            <a:ext cx="1037837" cy="707886"/>
          </a:xfrm>
          <a:prstGeom prst="rect">
            <a:avLst/>
          </a:prstGeom>
          <a:noFill/>
        </p:spPr>
        <p:txBody>
          <a:bodyPr wrap="square" rtlCol="0">
            <a:spAutoFit/>
          </a:bodyPr>
          <a:lstStyle/>
          <a:p>
            <a:r>
              <a:rPr lang="en-US" altLang="ko-KR" sz="4000" dirty="0" smtClean="0">
                <a:solidFill>
                  <a:srgbClr val="FF0000"/>
                </a:solidFill>
              </a:rPr>
              <a:t>2D</a:t>
            </a:r>
            <a:endParaRPr lang="ko-KR" altLang="en-US" sz="4000" dirty="0">
              <a:solidFill>
                <a:srgbClr val="FF0000"/>
              </a:solidFill>
            </a:endParaRPr>
          </a:p>
        </p:txBody>
      </p:sp>
      <p:pic>
        <p:nvPicPr>
          <p:cNvPr id="25" name="그림 24"/>
          <p:cNvPicPr>
            <a:picLocks noChangeAspect="1"/>
          </p:cNvPicPr>
          <p:nvPr/>
        </p:nvPicPr>
        <p:blipFill>
          <a:blip r:embed="rId6"/>
          <a:stretch>
            <a:fillRect/>
          </a:stretch>
        </p:blipFill>
        <p:spPr>
          <a:xfrm>
            <a:off x="7151671" y="812801"/>
            <a:ext cx="2052960" cy="1765953"/>
          </a:xfrm>
          <a:prstGeom prst="rect">
            <a:avLst/>
          </a:prstGeom>
        </p:spPr>
      </p:pic>
      <p:sp>
        <p:nvSpPr>
          <p:cNvPr id="29" name="TextBox 28"/>
          <p:cNvSpPr txBox="1"/>
          <p:nvPr/>
        </p:nvSpPr>
        <p:spPr>
          <a:xfrm>
            <a:off x="9661377" y="3732479"/>
            <a:ext cx="1068543" cy="707886"/>
          </a:xfrm>
          <a:prstGeom prst="rect">
            <a:avLst/>
          </a:prstGeom>
          <a:noFill/>
        </p:spPr>
        <p:txBody>
          <a:bodyPr wrap="square" rtlCol="0">
            <a:spAutoFit/>
          </a:bodyPr>
          <a:lstStyle/>
          <a:p>
            <a:r>
              <a:rPr lang="en-US" altLang="ko-KR" sz="4000" dirty="0" smtClean="0">
                <a:solidFill>
                  <a:srgbClr val="FF0000"/>
                </a:solidFill>
              </a:rPr>
              <a:t>3D</a:t>
            </a:r>
            <a:endParaRPr lang="ko-KR" altLang="en-US" sz="4000" dirty="0">
              <a:solidFill>
                <a:srgbClr val="FF0000"/>
              </a:solidFill>
            </a:endParaRPr>
          </a:p>
        </p:txBody>
      </p:sp>
      <p:pic>
        <p:nvPicPr>
          <p:cNvPr id="31" name="그림 30"/>
          <p:cNvPicPr>
            <a:picLocks noChangeAspect="1"/>
          </p:cNvPicPr>
          <p:nvPr/>
        </p:nvPicPr>
        <p:blipFill>
          <a:blip r:embed="rId7"/>
          <a:stretch>
            <a:fillRect/>
          </a:stretch>
        </p:blipFill>
        <p:spPr>
          <a:xfrm>
            <a:off x="7089634" y="2747582"/>
            <a:ext cx="2142277" cy="935946"/>
          </a:xfrm>
          <a:prstGeom prst="rect">
            <a:avLst/>
          </a:prstGeom>
        </p:spPr>
      </p:pic>
    </p:spTree>
    <p:extLst>
      <p:ext uri="{BB962C8B-B14F-4D97-AF65-F5344CB8AC3E}">
        <p14:creationId xmlns:p14="http://schemas.microsoft.com/office/powerpoint/2010/main" val="20544330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자유형 55"/>
          <p:cNvSpPr/>
          <p:nvPr/>
        </p:nvSpPr>
        <p:spPr>
          <a:xfrm>
            <a:off x="672441" y="0"/>
            <a:ext cx="1512820" cy="255722"/>
          </a:xfrm>
          <a:custGeom>
            <a:avLst/>
            <a:gdLst>
              <a:gd name="connsiteX0" fmla="*/ 0 w 1512820"/>
              <a:gd name="connsiteY0" fmla="*/ 0 h 255722"/>
              <a:gd name="connsiteX1" fmla="*/ 1512820 w 1512820"/>
              <a:gd name="connsiteY1" fmla="*/ 0 h 255722"/>
              <a:gd name="connsiteX2" fmla="*/ 1512820 w 1512820"/>
              <a:gd name="connsiteY2" fmla="*/ 170480 h 255722"/>
              <a:gd name="connsiteX3" fmla="*/ 1427578 w 1512820"/>
              <a:gd name="connsiteY3" fmla="*/ 255722 h 255722"/>
              <a:gd name="connsiteX4" fmla="*/ 85242 w 1512820"/>
              <a:gd name="connsiteY4" fmla="*/ 255722 h 255722"/>
              <a:gd name="connsiteX5" fmla="*/ 0 w 1512820"/>
              <a:gd name="connsiteY5" fmla="*/ 170480 h 25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820" h="255722">
                <a:moveTo>
                  <a:pt x="0" y="0"/>
                </a:moveTo>
                <a:lnTo>
                  <a:pt x="1512820" y="0"/>
                </a:lnTo>
                <a:lnTo>
                  <a:pt x="1512820" y="170480"/>
                </a:lnTo>
                <a:cubicBezTo>
                  <a:pt x="1512820" y="217558"/>
                  <a:pt x="1474656" y="255722"/>
                  <a:pt x="1427578" y="255722"/>
                </a:cubicBezTo>
                <a:lnTo>
                  <a:pt x="85242" y="255722"/>
                </a:lnTo>
                <a:cubicBezTo>
                  <a:pt x="38164" y="255722"/>
                  <a:pt x="0" y="217558"/>
                  <a:pt x="0" y="170480"/>
                </a:cubicBezTo>
                <a:close/>
              </a:path>
            </a:pathLst>
          </a:custGeom>
          <a:solidFill>
            <a:srgbClr val="5CD4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5" name="TextBox 14"/>
          <p:cNvSpPr txBox="1"/>
          <p:nvPr/>
        </p:nvSpPr>
        <p:spPr>
          <a:xfrm>
            <a:off x="889390" y="126841"/>
            <a:ext cx="9967296" cy="1708160"/>
          </a:xfrm>
          <a:prstGeom prst="rect">
            <a:avLst/>
          </a:prstGeom>
          <a:noFill/>
        </p:spPr>
        <p:txBody>
          <a:bodyPr wrap="square" rtlCol="0">
            <a:spAutoFit/>
          </a:bodyPr>
          <a:lstStyle/>
          <a:p>
            <a:endParaRPr lang="en-US" altLang="ko-KR" sz="3500" dirty="0" smtClean="0"/>
          </a:p>
          <a:p>
            <a:r>
              <a:rPr lang="en-US" altLang="ko-KR" sz="3500" dirty="0" smtClean="0"/>
              <a:t> </a:t>
            </a:r>
            <a:r>
              <a:rPr lang="en-US" altLang="ko-KR" sz="3500" b="1" dirty="0">
                <a:solidFill>
                  <a:srgbClr val="FF0000"/>
                </a:solidFill>
              </a:rPr>
              <a:t>E</a:t>
            </a:r>
            <a:r>
              <a:rPr lang="en-US" altLang="ko-KR" sz="3500" b="1" dirty="0" smtClean="0">
                <a:solidFill>
                  <a:srgbClr val="FF0000"/>
                </a:solidFill>
              </a:rPr>
              <a:t>xtract</a:t>
            </a:r>
            <a:r>
              <a:rPr lang="en-US" altLang="ko-KR" sz="3500" dirty="0" smtClean="0"/>
              <a:t> the pose and movement of a person using </a:t>
            </a:r>
            <a:r>
              <a:rPr lang="en-US" altLang="ko-KR" sz="3500" dirty="0" err="1" smtClean="0"/>
              <a:t>opencv</a:t>
            </a:r>
            <a:r>
              <a:rPr lang="en-US" altLang="ko-KR" sz="3500" dirty="0" smtClean="0"/>
              <a:t>!</a:t>
            </a:r>
            <a:endParaRPr lang="ko-KR" altLang="en-US" sz="5000" b="1" dirty="0">
              <a:solidFill>
                <a:srgbClr val="FF0000"/>
              </a:solidFill>
            </a:endParaRPr>
          </a:p>
        </p:txBody>
      </p:sp>
      <p:grpSp>
        <p:nvGrpSpPr>
          <p:cNvPr id="13" name="그룹 12"/>
          <p:cNvGrpSpPr/>
          <p:nvPr/>
        </p:nvGrpSpPr>
        <p:grpSpPr>
          <a:xfrm>
            <a:off x="889390" y="2096419"/>
            <a:ext cx="9183523" cy="3433524"/>
            <a:chOff x="0" y="0"/>
            <a:chExt cx="5305425" cy="2006600"/>
          </a:xfrm>
        </p:grpSpPr>
        <p:pic>
          <p:nvPicPr>
            <p:cNvPr id="14" name="그림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43075" y="0"/>
              <a:ext cx="1809750" cy="1895475"/>
            </a:xfrm>
            <a:prstGeom prst="rect">
              <a:avLst/>
            </a:prstGeom>
          </p:spPr>
        </p:pic>
        <p:pic>
          <p:nvPicPr>
            <p:cNvPr id="16" name="그림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47625"/>
              <a:ext cx="1466850" cy="1866900"/>
            </a:xfrm>
            <a:prstGeom prst="rect">
              <a:avLst/>
            </a:prstGeom>
          </p:spPr>
        </p:pic>
        <p:pic>
          <p:nvPicPr>
            <p:cNvPr id="18" name="그림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67150" y="95250"/>
              <a:ext cx="1438275" cy="1911350"/>
            </a:xfrm>
            <a:prstGeom prst="rect">
              <a:avLst/>
            </a:prstGeom>
          </p:spPr>
        </p:pic>
      </p:grpSp>
    </p:spTree>
    <p:extLst>
      <p:ext uri="{BB962C8B-B14F-4D97-AF65-F5344CB8AC3E}">
        <p14:creationId xmlns:p14="http://schemas.microsoft.com/office/powerpoint/2010/main" val="146964441"/>
      </p:ext>
    </p:extLst>
  </p:cSld>
  <p:clrMapOvr>
    <a:masterClrMapping/>
  </p:clrMapOvr>
  <p:transition spd="med">
    <p:pull/>
  </p:transition>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7c46bcf0-a11a-4c92-955d-b50a5e523878" Revision="1" Stencil="System.MyShapes" StencilVersion="1.0"/>
</Control>
</file>

<file path=customXml/itemProps1.xml><?xml version="1.0" encoding="utf-8"?>
<ds:datastoreItem xmlns:ds="http://schemas.openxmlformats.org/officeDocument/2006/customXml" ds:itemID="{75D22052-711C-41F8-8454-92823DDA5B2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14601</TotalTime>
  <Words>1657</Words>
  <Application>Microsoft Office PowerPoint</Application>
  <PresentationFormat>와이드스크린</PresentationFormat>
  <Paragraphs>148</Paragraphs>
  <Slides>26</Slides>
  <Notes>26</Notes>
  <HiddenSlides>0</HiddenSlides>
  <MMClips>2</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26</vt:i4>
      </vt:variant>
    </vt:vector>
  </HeadingPairs>
  <TitlesOfParts>
    <vt:vector size="31" baseType="lpstr">
      <vt:lpstr>Arial</vt:lpstr>
      <vt:lpstr>맑은 고딕</vt:lpstr>
      <vt:lpstr>나눔바른고딕</vt:lpstr>
      <vt:lpstr>나눔고딕 ExtraBold</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Result</vt:lpstr>
      <vt:lpstr>PowerPoint 프레젠테이션</vt:lpstr>
      <vt:lpstr>PowerPoint 프레젠테이션</vt:lpstr>
      <vt:lpstr>Result</vt:lpstr>
      <vt:lpstr>PowerPoint 프레젠테이션</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Yoon sj</dc:creator>
  <cp:lastModifiedBy>seongsil heo</cp:lastModifiedBy>
  <cp:revision>218</cp:revision>
  <dcterms:created xsi:type="dcterms:W3CDTF">2014-12-18T04:01:36Z</dcterms:created>
  <dcterms:modified xsi:type="dcterms:W3CDTF">2016-08-29T06:03:37Z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